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362" r:id="rId5"/>
    <p:sldId id="363" r:id="rId6"/>
    <p:sldId id="335" r:id="rId7"/>
    <p:sldId id="334" r:id="rId8"/>
    <p:sldId id="336" r:id="rId9"/>
    <p:sldId id="337" r:id="rId10"/>
    <p:sldId id="338" r:id="rId11"/>
    <p:sldId id="339" r:id="rId12"/>
    <p:sldId id="340" r:id="rId13"/>
    <p:sldId id="341" r:id="rId14"/>
    <p:sldId id="329" r:id="rId15"/>
    <p:sldId id="352" r:id="rId16"/>
    <p:sldId id="357" r:id="rId17"/>
    <p:sldId id="354" r:id="rId18"/>
    <p:sldId id="259" r:id="rId19"/>
    <p:sldId id="289" r:id="rId20"/>
    <p:sldId id="291" r:id="rId21"/>
    <p:sldId id="292" r:id="rId22"/>
    <p:sldId id="290" r:id="rId23"/>
    <p:sldId id="266" r:id="rId24"/>
    <p:sldId id="359" r:id="rId25"/>
    <p:sldId id="294" r:id="rId26"/>
    <p:sldId id="326" r:id="rId27"/>
    <p:sldId id="327" r:id="rId28"/>
    <p:sldId id="325" r:id="rId29"/>
    <p:sldId id="267" r:id="rId30"/>
    <p:sldId id="295" r:id="rId31"/>
    <p:sldId id="316" r:id="rId32"/>
    <p:sldId id="317" r:id="rId33"/>
    <p:sldId id="265" r:id="rId34"/>
    <p:sldId id="302" r:id="rId35"/>
    <p:sldId id="304" r:id="rId36"/>
    <p:sldId id="303" r:id="rId37"/>
    <p:sldId id="297" r:id="rId38"/>
    <p:sldId id="269" r:id="rId39"/>
    <p:sldId id="298" r:id="rId40"/>
    <p:sldId id="261" r:id="rId41"/>
    <p:sldId id="288" r:id="rId42"/>
    <p:sldId id="360" r:id="rId43"/>
    <p:sldId id="287" r:id="rId44"/>
    <p:sldId id="310" r:id="rId45"/>
    <p:sldId id="361" r:id="rId46"/>
    <p:sldId id="346" r:id="rId47"/>
    <p:sldId id="347" r:id="rId48"/>
    <p:sldId id="348" r:id="rId49"/>
    <p:sldId id="349" r:id="rId50"/>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Kathrin Auer" initials="AA" lastIdx="15" clrIdx="0"/>
  <p:cmAuthor id="1" name="Noemie Hermeking"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7" autoAdjust="0"/>
    <p:restoredTop sz="94133" autoAdjust="0"/>
  </p:normalViewPr>
  <p:slideViewPr>
    <p:cSldViewPr snapToGrid="0">
      <p:cViewPr varScale="1">
        <p:scale>
          <a:sx n="82" d="100"/>
          <a:sy n="82" d="100"/>
        </p:scale>
        <p:origin x="1493"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542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1"/>
            <a:ext cx="2945659" cy="495427"/>
          </a:xfrm>
          <a:prstGeom prst="rect">
            <a:avLst/>
          </a:prstGeom>
        </p:spPr>
        <p:txBody>
          <a:bodyPr vert="horz" lIns="91440" tIns="45720" rIns="91440" bIns="45720" rtlCol="0"/>
          <a:lstStyle>
            <a:lvl1pPr algn="r">
              <a:defRPr sz="1200"/>
            </a:lvl1pPr>
          </a:lstStyle>
          <a:p>
            <a:fld id="{479CB454-1170-4C46-BD17-D3649E022148}" type="datetimeFigureOut">
              <a:rPr lang="de-DE" smtClean="0"/>
              <a:t>21.10.2018</a:t>
            </a:fld>
            <a:endParaRPr lang="de-DE"/>
          </a:p>
        </p:txBody>
      </p:sp>
      <p:sp>
        <p:nvSpPr>
          <p:cNvPr id="4" name="Folienbildplatzhalt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48437077-62DB-492D-9BD2-1DDADCF0EF10}" type="slidenum">
              <a:rPr lang="de-DE" smtClean="0"/>
              <a:t>‹Nr.›</a:t>
            </a:fld>
            <a:endParaRPr lang="de-DE"/>
          </a:p>
        </p:txBody>
      </p:sp>
    </p:spTree>
    <p:extLst>
      <p:ext uri="{BB962C8B-B14F-4D97-AF65-F5344CB8AC3E}">
        <p14:creationId xmlns:p14="http://schemas.microsoft.com/office/powerpoint/2010/main" val="103855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a:t>
            </a:fld>
            <a:endParaRPr lang="de-DE"/>
          </a:p>
        </p:txBody>
      </p:sp>
    </p:spTree>
    <p:extLst>
      <p:ext uri="{BB962C8B-B14F-4D97-AF65-F5344CB8AC3E}">
        <p14:creationId xmlns:p14="http://schemas.microsoft.com/office/powerpoint/2010/main" val="1743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11</a:t>
            </a:fld>
            <a:endParaRPr lang="de-DE"/>
          </a:p>
        </p:txBody>
      </p:sp>
    </p:spTree>
    <p:extLst>
      <p:ext uri="{BB962C8B-B14F-4D97-AF65-F5344CB8AC3E}">
        <p14:creationId xmlns:p14="http://schemas.microsoft.com/office/powerpoint/2010/main" val="275818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12</a:t>
            </a:fld>
            <a:endParaRPr lang="de-DE"/>
          </a:p>
        </p:txBody>
      </p:sp>
    </p:spTree>
    <p:extLst>
      <p:ext uri="{BB962C8B-B14F-4D97-AF65-F5344CB8AC3E}">
        <p14:creationId xmlns:p14="http://schemas.microsoft.com/office/powerpoint/2010/main" val="78631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13</a:t>
            </a:fld>
            <a:endParaRPr lang="de-DE"/>
          </a:p>
        </p:txBody>
      </p:sp>
    </p:spTree>
    <p:extLst>
      <p:ext uri="{BB962C8B-B14F-4D97-AF65-F5344CB8AC3E}">
        <p14:creationId xmlns:p14="http://schemas.microsoft.com/office/powerpoint/2010/main" val="394606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14</a:t>
            </a:fld>
            <a:endParaRPr lang="de-DE"/>
          </a:p>
        </p:txBody>
      </p:sp>
    </p:spTree>
    <p:extLst>
      <p:ext uri="{BB962C8B-B14F-4D97-AF65-F5344CB8AC3E}">
        <p14:creationId xmlns:p14="http://schemas.microsoft.com/office/powerpoint/2010/main" val="308353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15</a:t>
            </a:fld>
            <a:endParaRPr lang="de-DE"/>
          </a:p>
        </p:txBody>
      </p:sp>
    </p:spTree>
    <p:extLst>
      <p:ext uri="{BB962C8B-B14F-4D97-AF65-F5344CB8AC3E}">
        <p14:creationId xmlns:p14="http://schemas.microsoft.com/office/powerpoint/2010/main" val="384203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16</a:t>
            </a:fld>
            <a:endParaRPr lang="de-DE"/>
          </a:p>
        </p:txBody>
      </p:sp>
    </p:spTree>
    <p:extLst>
      <p:ext uri="{BB962C8B-B14F-4D97-AF65-F5344CB8AC3E}">
        <p14:creationId xmlns:p14="http://schemas.microsoft.com/office/powerpoint/2010/main" val="137205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17</a:t>
            </a:fld>
            <a:endParaRPr lang="de-DE"/>
          </a:p>
        </p:txBody>
      </p:sp>
    </p:spTree>
    <p:extLst>
      <p:ext uri="{BB962C8B-B14F-4D97-AF65-F5344CB8AC3E}">
        <p14:creationId xmlns:p14="http://schemas.microsoft.com/office/powerpoint/2010/main" val="107163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18</a:t>
            </a:fld>
            <a:endParaRPr lang="de-DE"/>
          </a:p>
        </p:txBody>
      </p:sp>
    </p:spTree>
    <p:extLst>
      <p:ext uri="{BB962C8B-B14F-4D97-AF65-F5344CB8AC3E}">
        <p14:creationId xmlns:p14="http://schemas.microsoft.com/office/powerpoint/2010/main" val="65442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19</a:t>
            </a:fld>
            <a:endParaRPr lang="de-DE"/>
          </a:p>
        </p:txBody>
      </p:sp>
    </p:spTree>
    <p:extLst>
      <p:ext uri="{BB962C8B-B14F-4D97-AF65-F5344CB8AC3E}">
        <p14:creationId xmlns:p14="http://schemas.microsoft.com/office/powerpoint/2010/main" val="70148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20</a:t>
            </a:fld>
            <a:endParaRPr lang="de-DE"/>
          </a:p>
        </p:txBody>
      </p:sp>
    </p:spTree>
    <p:extLst>
      <p:ext uri="{BB962C8B-B14F-4D97-AF65-F5344CB8AC3E}">
        <p14:creationId xmlns:p14="http://schemas.microsoft.com/office/powerpoint/2010/main" val="278913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a:t>
            </a:fld>
            <a:endParaRPr lang="de-DE"/>
          </a:p>
        </p:txBody>
      </p:sp>
    </p:spTree>
    <p:extLst>
      <p:ext uri="{BB962C8B-B14F-4D97-AF65-F5344CB8AC3E}">
        <p14:creationId xmlns:p14="http://schemas.microsoft.com/office/powerpoint/2010/main" val="28772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21</a:t>
            </a:fld>
            <a:endParaRPr lang="de-DE"/>
          </a:p>
        </p:txBody>
      </p:sp>
    </p:spTree>
    <p:extLst>
      <p:ext uri="{BB962C8B-B14F-4D97-AF65-F5344CB8AC3E}">
        <p14:creationId xmlns:p14="http://schemas.microsoft.com/office/powerpoint/2010/main" val="141537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22</a:t>
            </a:fld>
            <a:endParaRPr lang="de-DE"/>
          </a:p>
        </p:txBody>
      </p:sp>
    </p:spTree>
    <p:extLst>
      <p:ext uri="{BB962C8B-B14F-4D97-AF65-F5344CB8AC3E}">
        <p14:creationId xmlns:p14="http://schemas.microsoft.com/office/powerpoint/2010/main" val="63981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23</a:t>
            </a:fld>
            <a:endParaRPr lang="de-DE"/>
          </a:p>
        </p:txBody>
      </p:sp>
    </p:spTree>
    <p:extLst>
      <p:ext uri="{BB962C8B-B14F-4D97-AF65-F5344CB8AC3E}">
        <p14:creationId xmlns:p14="http://schemas.microsoft.com/office/powerpoint/2010/main" val="334359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24</a:t>
            </a:fld>
            <a:endParaRPr lang="de-DE"/>
          </a:p>
        </p:txBody>
      </p:sp>
    </p:spTree>
    <p:extLst>
      <p:ext uri="{BB962C8B-B14F-4D97-AF65-F5344CB8AC3E}">
        <p14:creationId xmlns:p14="http://schemas.microsoft.com/office/powerpoint/2010/main" val="59978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25</a:t>
            </a:fld>
            <a:endParaRPr lang="de-DE"/>
          </a:p>
        </p:txBody>
      </p:sp>
    </p:spTree>
    <p:extLst>
      <p:ext uri="{BB962C8B-B14F-4D97-AF65-F5344CB8AC3E}">
        <p14:creationId xmlns:p14="http://schemas.microsoft.com/office/powerpoint/2010/main" val="428369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26</a:t>
            </a:fld>
            <a:endParaRPr lang="de-DE"/>
          </a:p>
        </p:txBody>
      </p:sp>
    </p:spTree>
    <p:extLst>
      <p:ext uri="{BB962C8B-B14F-4D97-AF65-F5344CB8AC3E}">
        <p14:creationId xmlns:p14="http://schemas.microsoft.com/office/powerpoint/2010/main" val="205577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27</a:t>
            </a:fld>
            <a:endParaRPr lang="de-DE"/>
          </a:p>
        </p:txBody>
      </p:sp>
    </p:spTree>
    <p:extLst>
      <p:ext uri="{BB962C8B-B14F-4D97-AF65-F5344CB8AC3E}">
        <p14:creationId xmlns:p14="http://schemas.microsoft.com/office/powerpoint/2010/main" val="260966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28</a:t>
            </a:fld>
            <a:endParaRPr lang="de-DE"/>
          </a:p>
        </p:txBody>
      </p:sp>
    </p:spTree>
    <p:extLst>
      <p:ext uri="{BB962C8B-B14F-4D97-AF65-F5344CB8AC3E}">
        <p14:creationId xmlns:p14="http://schemas.microsoft.com/office/powerpoint/2010/main" val="3458446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29</a:t>
            </a:fld>
            <a:endParaRPr lang="de-DE"/>
          </a:p>
        </p:txBody>
      </p:sp>
    </p:spTree>
    <p:extLst>
      <p:ext uri="{BB962C8B-B14F-4D97-AF65-F5344CB8AC3E}">
        <p14:creationId xmlns:p14="http://schemas.microsoft.com/office/powerpoint/2010/main" val="403843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30</a:t>
            </a:fld>
            <a:endParaRPr lang="de-DE"/>
          </a:p>
        </p:txBody>
      </p:sp>
    </p:spTree>
    <p:extLst>
      <p:ext uri="{BB962C8B-B14F-4D97-AF65-F5344CB8AC3E}">
        <p14:creationId xmlns:p14="http://schemas.microsoft.com/office/powerpoint/2010/main" val="321278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a:t>
            </a:fld>
            <a:endParaRPr lang="de-DE"/>
          </a:p>
        </p:txBody>
      </p:sp>
    </p:spTree>
    <p:extLst>
      <p:ext uri="{BB962C8B-B14F-4D97-AF65-F5344CB8AC3E}">
        <p14:creationId xmlns:p14="http://schemas.microsoft.com/office/powerpoint/2010/main" val="3416082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31</a:t>
            </a:fld>
            <a:endParaRPr lang="de-DE"/>
          </a:p>
        </p:txBody>
      </p:sp>
    </p:spTree>
    <p:extLst>
      <p:ext uri="{BB962C8B-B14F-4D97-AF65-F5344CB8AC3E}">
        <p14:creationId xmlns:p14="http://schemas.microsoft.com/office/powerpoint/2010/main" val="3207548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32</a:t>
            </a:fld>
            <a:endParaRPr lang="de-DE"/>
          </a:p>
        </p:txBody>
      </p:sp>
    </p:spTree>
    <p:extLst>
      <p:ext uri="{BB962C8B-B14F-4D97-AF65-F5344CB8AC3E}">
        <p14:creationId xmlns:p14="http://schemas.microsoft.com/office/powerpoint/2010/main" val="1917738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33</a:t>
            </a:fld>
            <a:endParaRPr lang="de-DE"/>
          </a:p>
        </p:txBody>
      </p:sp>
    </p:spTree>
    <p:extLst>
      <p:ext uri="{BB962C8B-B14F-4D97-AF65-F5344CB8AC3E}">
        <p14:creationId xmlns:p14="http://schemas.microsoft.com/office/powerpoint/2010/main" val="1317023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34</a:t>
            </a:fld>
            <a:endParaRPr lang="de-DE"/>
          </a:p>
        </p:txBody>
      </p:sp>
    </p:spTree>
    <p:extLst>
      <p:ext uri="{BB962C8B-B14F-4D97-AF65-F5344CB8AC3E}">
        <p14:creationId xmlns:p14="http://schemas.microsoft.com/office/powerpoint/2010/main" val="273552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35</a:t>
            </a:fld>
            <a:endParaRPr lang="de-DE"/>
          </a:p>
        </p:txBody>
      </p:sp>
    </p:spTree>
    <p:extLst>
      <p:ext uri="{BB962C8B-B14F-4D97-AF65-F5344CB8AC3E}">
        <p14:creationId xmlns:p14="http://schemas.microsoft.com/office/powerpoint/2010/main" val="1729783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36</a:t>
            </a:fld>
            <a:endParaRPr lang="de-DE"/>
          </a:p>
        </p:txBody>
      </p:sp>
    </p:spTree>
    <p:extLst>
      <p:ext uri="{BB962C8B-B14F-4D97-AF65-F5344CB8AC3E}">
        <p14:creationId xmlns:p14="http://schemas.microsoft.com/office/powerpoint/2010/main" val="817221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37</a:t>
            </a:fld>
            <a:endParaRPr lang="de-DE"/>
          </a:p>
        </p:txBody>
      </p:sp>
    </p:spTree>
    <p:extLst>
      <p:ext uri="{BB962C8B-B14F-4D97-AF65-F5344CB8AC3E}">
        <p14:creationId xmlns:p14="http://schemas.microsoft.com/office/powerpoint/2010/main" val="486232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38</a:t>
            </a:fld>
            <a:endParaRPr lang="de-DE"/>
          </a:p>
        </p:txBody>
      </p:sp>
    </p:spTree>
    <p:extLst>
      <p:ext uri="{BB962C8B-B14F-4D97-AF65-F5344CB8AC3E}">
        <p14:creationId xmlns:p14="http://schemas.microsoft.com/office/powerpoint/2010/main" val="2121220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39</a:t>
            </a:fld>
            <a:endParaRPr lang="de-DE"/>
          </a:p>
        </p:txBody>
      </p:sp>
    </p:spTree>
    <p:extLst>
      <p:ext uri="{BB962C8B-B14F-4D97-AF65-F5344CB8AC3E}">
        <p14:creationId xmlns:p14="http://schemas.microsoft.com/office/powerpoint/2010/main" val="2411402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40</a:t>
            </a:fld>
            <a:endParaRPr lang="de-DE"/>
          </a:p>
        </p:txBody>
      </p:sp>
    </p:spTree>
    <p:extLst>
      <p:ext uri="{BB962C8B-B14F-4D97-AF65-F5344CB8AC3E}">
        <p14:creationId xmlns:p14="http://schemas.microsoft.com/office/powerpoint/2010/main" val="31041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5</a:t>
            </a:fld>
            <a:endParaRPr lang="de-DE"/>
          </a:p>
        </p:txBody>
      </p:sp>
    </p:spTree>
    <p:extLst>
      <p:ext uri="{BB962C8B-B14F-4D97-AF65-F5344CB8AC3E}">
        <p14:creationId xmlns:p14="http://schemas.microsoft.com/office/powerpoint/2010/main" val="1188325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41</a:t>
            </a:fld>
            <a:endParaRPr lang="de-DE"/>
          </a:p>
        </p:txBody>
      </p:sp>
    </p:spTree>
    <p:extLst>
      <p:ext uri="{BB962C8B-B14F-4D97-AF65-F5344CB8AC3E}">
        <p14:creationId xmlns:p14="http://schemas.microsoft.com/office/powerpoint/2010/main" val="828484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42</a:t>
            </a:fld>
            <a:endParaRPr lang="de-DE"/>
          </a:p>
        </p:txBody>
      </p:sp>
    </p:spTree>
    <p:extLst>
      <p:ext uri="{BB962C8B-B14F-4D97-AF65-F5344CB8AC3E}">
        <p14:creationId xmlns:p14="http://schemas.microsoft.com/office/powerpoint/2010/main" val="696492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43</a:t>
            </a:fld>
            <a:endParaRPr lang="de-DE"/>
          </a:p>
        </p:txBody>
      </p:sp>
    </p:spTree>
    <p:extLst>
      <p:ext uri="{BB962C8B-B14F-4D97-AF65-F5344CB8AC3E}">
        <p14:creationId xmlns:p14="http://schemas.microsoft.com/office/powerpoint/2010/main" val="1238737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44</a:t>
            </a:fld>
            <a:endParaRPr lang="de-DE"/>
          </a:p>
        </p:txBody>
      </p:sp>
    </p:spTree>
    <p:extLst>
      <p:ext uri="{BB962C8B-B14F-4D97-AF65-F5344CB8AC3E}">
        <p14:creationId xmlns:p14="http://schemas.microsoft.com/office/powerpoint/2010/main" val="1674574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45</a:t>
            </a:fld>
            <a:endParaRPr lang="de-DE"/>
          </a:p>
        </p:txBody>
      </p:sp>
    </p:spTree>
    <p:extLst>
      <p:ext uri="{BB962C8B-B14F-4D97-AF65-F5344CB8AC3E}">
        <p14:creationId xmlns:p14="http://schemas.microsoft.com/office/powerpoint/2010/main" val="4050785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46</a:t>
            </a:fld>
            <a:endParaRPr lang="de-DE"/>
          </a:p>
        </p:txBody>
      </p:sp>
    </p:spTree>
    <p:extLst>
      <p:ext uri="{BB962C8B-B14F-4D97-AF65-F5344CB8AC3E}">
        <p14:creationId xmlns:p14="http://schemas.microsoft.com/office/powerpoint/2010/main" val="3358841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47</a:t>
            </a:fld>
            <a:endParaRPr lang="de-DE"/>
          </a:p>
        </p:txBody>
      </p:sp>
    </p:spTree>
    <p:extLst>
      <p:ext uri="{BB962C8B-B14F-4D97-AF65-F5344CB8AC3E}">
        <p14:creationId xmlns:p14="http://schemas.microsoft.com/office/powerpoint/2010/main" val="3801918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48</a:t>
            </a:fld>
            <a:endParaRPr lang="de-DE"/>
          </a:p>
        </p:txBody>
      </p:sp>
    </p:spTree>
    <p:extLst>
      <p:ext uri="{BB962C8B-B14F-4D97-AF65-F5344CB8AC3E}">
        <p14:creationId xmlns:p14="http://schemas.microsoft.com/office/powerpoint/2010/main" val="2371128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49</a:t>
            </a:fld>
            <a:endParaRPr lang="de-DE"/>
          </a:p>
        </p:txBody>
      </p:sp>
    </p:spTree>
    <p:extLst>
      <p:ext uri="{BB962C8B-B14F-4D97-AF65-F5344CB8AC3E}">
        <p14:creationId xmlns:p14="http://schemas.microsoft.com/office/powerpoint/2010/main" val="264286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6</a:t>
            </a:fld>
            <a:endParaRPr lang="de-DE"/>
          </a:p>
        </p:txBody>
      </p:sp>
    </p:spTree>
    <p:extLst>
      <p:ext uri="{BB962C8B-B14F-4D97-AF65-F5344CB8AC3E}">
        <p14:creationId xmlns:p14="http://schemas.microsoft.com/office/powerpoint/2010/main" val="50251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7</a:t>
            </a:fld>
            <a:endParaRPr lang="de-DE"/>
          </a:p>
        </p:txBody>
      </p:sp>
    </p:spTree>
    <p:extLst>
      <p:ext uri="{BB962C8B-B14F-4D97-AF65-F5344CB8AC3E}">
        <p14:creationId xmlns:p14="http://schemas.microsoft.com/office/powerpoint/2010/main" val="301215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8</a:t>
            </a:fld>
            <a:endParaRPr lang="de-DE"/>
          </a:p>
        </p:txBody>
      </p:sp>
    </p:spTree>
    <p:extLst>
      <p:ext uri="{BB962C8B-B14F-4D97-AF65-F5344CB8AC3E}">
        <p14:creationId xmlns:p14="http://schemas.microsoft.com/office/powerpoint/2010/main" val="217437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437077-62DB-492D-9BD2-1DDADCF0EF10}" type="slidenum">
              <a:rPr lang="de-DE" smtClean="0"/>
              <a:t>9</a:t>
            </a:fld>
            <a:endParaRPr lang="de-DE"/>
          </a:p>
        </p:txBody>
      </p:sp>
    </p:spTree>
    <p:extLst>
      <p:ext uri="{BB962C8B-B14F-4D97-AF65-F5344CB8AC3E}">
        <p14:creationId xmlns:p14="http://schemas.microsoft.com/office/powerpoint/2010/main" val="377367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8437077-62DB-492D-9BD2-1DDADCF0EF10}" type="slidenum">
              <a:rPr lang="de-DE" smtClean="0"/>
              <a:t>10</a:t>
            </a:fld>
            <a:endParaRPr lang="de-DE"/>
          </a:p>
        </p:txBody>
      </p:sp>
    </p:spTree>
    <p:extLst>
      <p:ext uri="{BB962C8B-B14F-4D97-AF65-F5344CB8AC3E}">
        <p14:creationId xmlns:p14="http://schemas.microsoft.com/office/powerpoint/2010/main" val="375201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smtClean="0"/>
              <a:t>25.07.2016</a:t>
            </a:r>
            <a:endParaRPr lang="de-DE"/>
          </a:p>
        </p:txBody>
      </p:sp>
      <p:sp>
        <p:nvSpPr>
          <p:cNvPr id="5" name="Footer Placeholder 4"/>
          <p:cNvSpPr>
            <a:spLocks noGrp="1"/>
          </p:cNvSpPr>
          <p:nvPr>
            <p:ph type="ftr" sz="quarter" idx="11"/>
          </p:nvPr>
        </p:nvSpPr>
        <p:spPr/>
        <p:txBody>
          <a:bodyPr/>
          <a:lstStyle/>
          <a:p>
            <a:r>
              <a:rPr lang="de-DE" smtClean="0"/>
              <a:t>Weiterbildungsprogramm Interkulturelle Integration</a:t>
            </a:r>
            <a:endParaRPr lang="de-DE"/>
          </a:p>
        </p:txBody>
      </p:sp>
      <p:sp>
        <p:nvSpPr>
          <p:cNvPr id="6" name="Slide Number Placeholder 5"/>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63854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25.07.2016</a:t>
            </a:r>
            <a:endParaRPr lang="de-DE"/>
          </a:p>
        </p:txBody>
      </p:sp>
      <p:sp>
        <p:nvSpPr>
          <p:cNvPr id="5" name="Footer Placeholder 4"/>
          <p:cNvSpPr>
            <a:spLocks noGrp="1"/>
          </p:cNvSpPr>
          <p:nvPr>
            <p:ph type="ftr" sz="quarter" idx="11"/>
          </p:nvPr>
        </p:nvSpPr>
        <p:spPr/>
        <p:txBody>
          <a:bodyPr/>
          <a:lstStyle/>
          <a:p>
            <a:r>
              <a:rPr lang="de-DE" smtClean="0"/>
              <a:t>Weiterbildungsprogramm Interkulturelle Integration</a:t>
            </a:r>
            <a:endParaRPr lang="de-DE"/>
          </a:p>
        </p:txBody>
      </p:sp>
      <p:sp>
        <p:nvSpPr>
          <p:cNvPr id="6" name="Slide Number Placeholder 5"/>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78986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25.07.2016</a:t>
            </a:r>
            <a:endParaRPr lang="de-DE"/>
          </a:p>
        </p:txBody>
      </p:sp>
      <p:sp>
        <p:nvSpPr>
          <p:cNvPr id="5" name="Footer Placeholder 4"/>
          <p:cNvSpPr>
            <a:spLocks noGrp="1"/>
          </p:cNvSpPr>
          <p:nvPr>
            <p:ph type="ftr" sz="quarter" idx="11"/>
          </p:nvPr>
        </p:nvSpPr>
        <p:spPr/>
        <p:txBody>
          <a:bodyPr/>
          <a:lstStyle/>
          <a:p>
            <a:r>
              <a:rPr lang="de-DE" smtClean="0"/>
              <a:t>Weiterbildungsprogramm Interkulturelle Integration</a:t>
            </a:r>
            <a:endParaRPr lang="de-DE"/>
          </a:p>
        </p:txBody>
      </p:sp>
      <p:sp>
        <p:nvSpPr>
          <p:cNvPr id="6" name="Slide Number Placeholder 5"/>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220296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25.07.2016</a:t>
            </a:r>
            <a:endParaRPr lang="de-DE"/>
          </a:p>
        </p:txBody>
      </p:sp>
      <p:sp>
        <p:nvSpPr>
          <p:cNvPr id="5" name="Footer Placeholder 4"/>
          <p:cNvSpPr>
            <a:spLocks noGrp="1"/>
          </p:cNvSpPr>
          <p:nvPr>
            <p:ph type="ftr" sz="quarter" idx="11"/>
          </p:nvPr>
        </p:nvSpPr>
        <p:spPr/>
        <p:txBody>
          <a:bodyPr/>
          <a:lstStyle/>
          <a:p>
            <a:r>
              <a:rPr lang="de-DE" smtClean="0"/>
              <a:t>Weiterbildungsprogramm Interkulturelle Integration</a:t>
            </a:r>
            <a:endParaRPr lang="de-DE"/>
          </a:p>
        </p:txBody>
      </p:sp>
      <p:sp>
        <p:nvSpPr>
          <p:cNvPr id="6" name="Slide Number Placeholder 5"/>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51154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t>25.07.2016</a:t>
            </a:r>
            <a:endParaRPr lang="de-DE"/>
          </a:p>
        </p:txBody>
      </p:sp>
      <p:sp>
        <p:nvSpPr>
          <p:cNvPr id="5" name="Footer Placeholder 4"/>
          <p:cNvSpPr>
            <a:spLocks noGrp="1"/>
          </p:cNvSpPr>
          <p:nvPr>
            <p:ph type="ftr" sz="quarter" idx="11"/>
          </p:nvPr>
        </p:nvSpPr>
        <p:spPr/>
        <p:txBody>
          <a:bodyPr/>
          <a:lstStyle/>
          <a:p>
            <a:r>
              <a:rPr lang="de-DE" smtClean="0"/>
              <a:t>Weiterbildungsprogramm Interkulturelle Integration</a:t>
            </a:r>
            <a:endParaRPr lang="de-DE"/>
          </a:p>
        </p:txBody>
      </p:sp>
      <p:sp>
        <p:nvSpPr>
          <p:cNvPr id="6" name="Slide Number Placeholder 5"/>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21398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DE" smtClean="0"/>
              <a:t>25.07.2016</a:t>
            </a:r>
            <a:endParaRPr lang="de-DE"/>
          </a:p>
        </p:txBody>
      </p:sp>
      <p:sp>
        <p:nvSpPr>
          <p:cNvPr id="6" name="Footer Placeholder 5"/>
          <p:cNvSpPr>
            <a:spLocks noGrp="1"/>
          </p:cNvSpPr>
          <p:nvPr>
            <p:ph type="ftr" sz="quarter" idx="11"/>
          </p:nvPr>
        </p:nvSpPr>
        <p:spPr/>
        <p:txBody>
          <a:bodyPr/>
          <a:lstStyle/>
          <a:p>
            <a:r>
              <a:rPr lang="de-DE" smtClean="0"/>
              <a:t>Weiterbildungsprogramm Interkulturelle Integration</a:t>
            </a:r>
            <a:endParaRPr lang="de-DE"/>
          </a:p>
        </p:txBody>
      </p:sp>
      <p:sp>
        <p:nvSpPr>
          <p:cNvPr id="7" name="Slide Number Placeholder 6"/>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16769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DE" smtClean="0"/>
              <a:t>25.07.2016</a:t>
            </a:r>
            <a:endParaRPr lang="de-DE"/>
          </a:p>
        </p:txBody>
      </p:sp>
      <p:sp>
        <p:nvSpPr>
          <p:cNvPr id="8" name="Footer Placeholder 7"/>
          <p:cNvSpPr>
            <a:spLocks noGrp="1"/>
          </p:cNvSpPr>
          <p:nvPr>
            <p:ph type="ftr" sz="quarter" idx="11"/>
          </p:nvPr>
        </p:nvSpPr>
        <p:spPr/>
        <p:txBody>
          <a:bodyPr/>
          <a:lstStyle/>
          <a:p>
            <a:r>
              <a:rPr lang="de-DE" smtClean="0"/>
              <a:t>Weiterbildungsprogramm Interkulturelle Integration</a:t>
            </a:r>
            <a:endParaRPr lang="de-DE"/>
          </a:p>
        </p:txBody>
      </p:sp>
      <p:sp>
        <p:nvSpPr>
          <p:cNvPr id="9" name="Slide Number Placeholder 8"/>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35936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smtClean="0"/>
              <a:t>25.07.2016</a:t>
            </a:r>
            <a:endParaRPr lang="de-DE"/>
          </a:p>
        </p:txBody>
      </p:sp>
      <p:sp>
        <p:nvSpPr>
          <p:cNvPr id="4" name="Footer Placeholder 3"/>
          <p:cNvSpPr>
            <a:spLocks noGrp="1"/>
          </p:cNvSpPr>
          <p:nvPr>
            <p:ph type="ftr" sz="quarter" idx="11"/>
          </p:nvPr>
        </p:nvSpPr>
        <p:spPr/>
        <p:txBody>
          <a:bodyPr/>
          <a:lstStyle/>
          <a:p>
            <a:r>
              <a:rPr lang="de-DE" smtClean="0"/>
              <a:t>Weiterbildungsprogramm Interkulturelle Integration</a:t>
            </a:r>
            <a:endParaRPr lang="de-DE"/>
          </a:p>
        </p:txBody>
      </p:sp>
      <p:sp>
        <p:nvSpPr>
          <p:cNvPr id="5" name="Slide Number Placeholder 4"/>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281596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25.07.2016</a:t>
            </a:r>
            <a:endParaRPr lang="de-DE"/>
          </a:p>
        </p:txBody>
      </p:sp>
      <p:sp>
        <p:nvSpPr>
          <p:cNvPr id="3" name="Footer Placeholder 2"/>
          <p:cNvSpPr>
            <a:spLocks noGrp="1"/>
          </p:cNvSpPr>
          <p:nvPr>
            <p:ph type="ftr" sz="quarter" idx="11"/>
          </p:nvPr>
        </p:nvSpPr>
        <p:spPr>
          <a:xfrm>
            <a:off x="2686050" y="6356351"/>
            <a:ext cx="3771900" cy="365125"/>
          </a:xfrm>
        </p:spPr>
        <p:txBody>
          <a:bodyPr/>
          <a:lstStyle/>
          <a:p>
            <a:r>
              <a:rPr lang="de-DE" dirty="0" smtClean="0"/>
              <a:t>Weiterbildungsprogramm Interkulturelle Integration</a:t>
            </a:r>
            <a:endParaRPr lang="de-DE" dirty="0"/>
          </a:p>
        </p:txBody>
      </p:sp>
      <p:sp>
        <p:nvSpPr>
          <p:cNvPr id="4" name="Slide Number Placeholder 3"/>
          <p:cNvSpPr>
            <a:spLocks noGrp="1"/>
          </p:cNvSpPr>
          <p:nvPr>
            <p:ph type="sldNum" sz="quarter" idx="12"/>
          </p:nvPr>
        </p:nvSpPr>
        <p:spPr/>
        <p:txBody>
          <a:bodyPr/>
          <a:lstStyle/>
          <a:p>
            <a:fld id="{CEDC3FE0-994B-4A0C-806B-62ABC3857A4C}"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5897" y="68720"/>
            <a:ext cx="2424952" cy="1348569"/>
          </a:xfrm>
          <a:prstGeom prst="rect">
            <a:avLst/>
          </a:prstGeom>
        </p:spPr>
      </p:pic>
    </p:spTree>
    <p:extLst>
      <p:ext uri="{BB962C8B-B14F-4D97-AF65-F5344CB8AC3E}">
        <p14:creationId xmlns:p14="http://schemas.microsoft.com/office/powerpoint/2010/main" val="428406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DE" smtClean="0"/>
              <a:t>25.07.2016</a:t>
            </a:r>
            <a:endParaRPr lang="de-DE"/>
          </a:p>
        </p:txBody>
      </p:sp>
      <p:sp>
        <p:nvSpPr>
          <p:cNvPr id="6" name="Footer Placeholder 5"/>
          <p:cNvSpPr>
            <a:spLocks noGrp="1"/>
          </p:cNvSpPr>
          <p:nvPr>
            <p:ph type="ftr" sz="quarter" idx="11"/>
          </p:nvPr>
        </p:nvSpPr>
        <p:spPr/>
        <p:txBody>
          <a:bodyPr/>
          <a:lstStyle/>
          <a:p>
            <a:r>
              <a:rPr lang="de-DE" smtClean="0"/>
              <a:t>Weiterbildungsprogramm Interkulturelle Integration</a:t>
            </a:r>
            <a:endParaRPr lang="de-DE"/>
          </a:p>
        </p:txBody>
      </p:sp>
      <p:sp>
        <p:nvSpPr>
          <p:cNvPr id="7" name="Slide Number Placeholder 6"/>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182065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DE" smtClean="0"/>
              <a:t>25.07.2016</a:t>
            </a:r>
            <a:endParaRPr lang="de-DE"/>
          </a:p>
        </p:txBody>
      </p:sp>
      <p:sp>
        <p:nvSpPr>
          <p:cNvPr id="6" name="Footer Placeholder 5"/>
          <p:cNvSpPr>
            <a:spLocks noGrp="1"/>
          </p:cNvSpPr>
          <p:nvPr>
            <p:ph type="ftr" sz="quarter" idx="11"/>
          </p:nvPr>
        </p:nvSpPr>
        <p:spPr/>
        <p:txBody>
          <a:bodyPr/>
          <a:lstStyle/>
          <a:p>
            <a:r>
              <a:rPr lang="de-DE" smtClean="0"/>
              <a:t>Weiterbildungsprogramm Interkulturelle Integration</a:t>
            </a:r>
            <a:endParaRPr lang="de-DE"/>
          </a:p>
        </p:txBody>
      </p:sp>
      <p:sp>
        <p:nvSpPr>
          <p:cNvPr id="7" name="Slide Number Placeholder 6"/>
          <p:cNvSpPr>
            <a:spLocks noGrp="1"/>
          </p:cNvSpPr>
          <p:nvPr>
            <p:ph type="sldNum" sz="quarter" idx="12"/>
          </p:nvPr>
        </p:nvSpPr>
        <p:spPr/>
        <p:txBody>
          <a:bodyPr/>
          <a:lstStyle/>
          <a:p>
            <a:fld id="{CEDC3FE0-994B-4A0C-806B-62ABC3857A4C}" type="slidenum">
              <a:rPr lang="de-DE" smtClean="0"/>
              <a:t>‹Nr.›</a:t>
            </a:fld>
            <a:endParaRPr lang="de-DE"/>
          </a:p>
        </p:txBody>
      </p:sp>
    </p:spTree>
    <p:extLst>
      <p:ext uri="{BB962C8B-B14F-4D97-AF65-F5344CB8AC3E}">
        <p14:creationId xmlns:p14="http://schemas.microsoft.com/office/powerpoint/2010/main" val="31067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25.07.2016</a:t>
            </a:r>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Weiterbildungsprogramm Interkulturelle Integration</a:t>
            </a:r>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C3FE0-994B-4A0C-806B-62ABC3857A4C}" type="slidenum">
              <a:rPr lang="de-DE" smtClean="0"/>
              <a:t>‹Nr.›</a:t>
            </a:fld>
            <a:endParaRPr lang="de-DE"/>
          </a:p>
        </p:txBody>
      </p:sp>
    </p:spTree>
    <p:extLst>
      <p:ext uri="{BB962C8B-B14F-4D97-AF65-F5344CB8AC3E}">
        <p14:creationId xmlns:p14="http://schemas.microsoft.com/office/powerpoint/2010/main" val="31567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ntegration.oncampus.de/mod/page/view.php?id=69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00050" y="91440"/>
            <a:ext cx="8267700" cy="6063198"/>
          </a:xfrm>
          <a:prstGeom prst="rect">
            <a:avLst/>
          </a:prstGeom>
          <a:noFill/>
        </p:spPr>
        <p:txBody>
          <a:bodyPr wrap="square" rtlCol="0">
            <a:spAutoFit/>
          </a:bodyPr>
          <a:lstStyle/>
          <a:p>
            <a:r>
              <a:rPr lang="de-DE" sz="2400" b="1" dirty="0" smtClean="0"/>
              <a:t>Weiterbildungsprogramm			          </a:t>
            </a:r>
            <a:r>
              <a:rPr lang="de-DE" sz="1600" b="1" dirty="0" smtClean="0"/>
              <a:t>Uelzen, den 18.8.2016</a:t>
            </a:r>
          </a:p>
          <a:p>
            <a:r>
              <a:rPr lang="de-DE" sz="1600" b="1" dirty="0"/>
              <a:t>	</a:t>
            </a:r>
            <a:r>
              <a:rPr lang="de-DE" sz="1600" b="1" dirty="0" smtClean="0"/>
              <a:t>						                 Version 12</a:t>
            </a:r>
          </a:p>
          <a:p>
            <a:r>
              <a:rPr lang="de-DE" sz="2400" b="1" dirty="0" smtClean="0">
                <a:solidFill>
                  <a:srgbClr val="FF0000"/>
                </a:solidFill>
              </a:rPr>
              <a:t>„Interkulturelle Integration via eLearning“</a:t>
            </a:r>
          </a:p>
          <a:p>
            <a:r>
              <a:rPr lang="de-DE" sz="2400" b="1" dirty="0" smtClean="0"/>
              <a:t>    </a:t>
            </a:r>
          </a:p>
          <a:p>
            <a:endParaRPr lang="de-DE" sz="2400" b="1" dirty="0"/>
          </a:p>
          <a:p>
            <a:endParaRPr lang="de-DE" sz="2400" b="1" dirty="0" smtClean="0"/>
          </a:p>
          <a:p>
            <a:endParaRPr lang="de-DE" sz="2400" b="1" dirty="0"/>
          </a:p>
          <a:p>
            <a:endParaRPr lang="de-DE" sz="2400" b="1" dirty="0" smtClean="0"/>
          </a:p>
          <a:p>
            <a:endParaRPr lang="de-DE" sz="2400" b="1" dirty="0"/>
          </a:p>
          <a:p>
            <a:endParaRPr lang="de-DE" sz="2400" b="1" dirty="0" smtClean="0"/>
          </a:p>
          <a:p>
            <a:endParaRPr lang="de-DE" sz="2400" b="1" dirty="0"/>
          </a:p>
          <a:p>
            <a:endParaRPr lang="de-DE" sz="2400" b="1" dirty="0" smtClean="0"/>
          </a:p>
          <a:p>
            <a:endParaRPr lang="de-DE" dirty="0" smtClean="0"/>
          </a:p>
          <a:p>
            <a:endParaRPr lang="de-DE" dirty="0" smtClean="0"/>
          </a:p>
          <a:p>
            <a:endParaRPr lang="de-DE" dirty="0" smtClean="0"/>
          </a:p>
          <a:p>
            <a:r>
              <a:rPr lang="de-DE" dirty="0" smtClean="0"/>
              <a:t>unter der Leitung von Prof. Dr. </a:t>
            </a:r>
            <a:r>
              <a:rPr lang="de-DE" dirty="0"/>
              <a:t>M</a:t>
            </a:r>
            <a:r>
              <a:rPr lang="de-DE" dirty="0" smtClean="0"/>
              <a:t>arkus Launer</a:t>
            </a:r>
          </a:p>
          <a:p>
            <a:r>
              <a:rPr lang="de-DE" dirty="0" smtClean="0"/>
              <a:t>mit Dr. Noémie </a:t>
            </a:r>
            <a:r>
              <a:rPr lang="de-DE" dirty="0" err="1"/>
              <a:t>H</a:t>
            </a:r>
            <a:r>
              <a:rPr lang="de-DE" dirty="0" err="1" smtClean="0"/>
              <a:t>ermeking</a:t>
            </a:r>
            <a:r>
              <a:rPr lang="de-DE" dirty="0" smtClean="0"/>
              <a:t>, Dr.  Anne-Kathrin Auer, Pari Niemann, </a:t>
            </a:r>
            <a:r>
              <a:rPr lang="de-DE" dirty="0"/>
              <a:t>Katrin </a:t>
            </a:r>
            <a:r>
              <a:rPr lang="de-DE" dirty="0" err="1"/>
              <a:t>Gildner</a:t>
            </a:r>
            <a:r>
              <a:rPr lang="de-DE" dirty="0"/>
              <a:t>, </a:t>
            </a:r>
            <a:r>
              <a:rPr lang="de-DE" dirty="0" smtClean="0"/>
              <a:t>Bachir </a:t>
            </a:r>
            <a:r>
              <a:rPr lang="de-DE" dirty="0" err="1" smtClean="0"/>
              <a:t>Yzidi</a:t>
            </a:r>
            <a:r>
              <a:rPr lang="de-DE" dirty="0" smtClean="0"/>
              <a:t> und Joachim </a:t>
            </a:r>
            <a:r>
              <a:rPr lang="de-DE" dirty="0"/>
              <a:t>Delekat</a:t>
            </a:r>
          </a:p>
        </p:txBody>
      </p:sp>
      <p:sp>
        <p:nvSpPr>
          <p:cNvPr id="7" name="Datumsplatzhalter 6"/>
          <p:cNvSpPr>
            <a:spLocks noGrp="1"/>
          </p:cNvSpPr>
          <p:nvPr>
            <p:ph type="dt" sz="half" idx="10"/>
          </p:nvPr>
        </p:nvSpPr>
        <p:spPr/>
        <p:txBody>
          <a:bodyPr/>
          <a:lstStyle/>
          <a:p>
            <a:r>
              <a:rPr lang="de-DE" smtClean="0"/>
              <a:t>25.07.2016</a:t>
            </a:r>
            <a:endParaRPr lang="de-DE"/>
          </a:p>
        </p:txBody>
      </p:sp>
      <p:sp>
        <p:nvSpPr>
          <p:cNvPr id="8" name="Fußzeilenplatzhalter 7"/>
          <p:cNvSpPr>
            <a:spLocks noGrp="1"/>
          </p:cNvSpPr>
          <p:nvPr>
            <p:ph type="ftr" sz="quarter" idx="11"/>
          </p:nvPr>
        </p:nvSpPr>
        <p:spPr/>
        <p:txBody>
          <a:bodyPr/>
          <a:lstStyle/>
          <a:p>
            <a:r>
              <a:rPr lang="de-DE" smtClean="0"/>
              <a:t>Weiterbildungsprogramm Interkulturelle Integration</a:t>
            </a:r>
            <a:endParaRPr lang="de-DE"/>
          </a:p>
        </p:txBody>
      </p:sp>
      <p:sp>
        <p:nvSpPr>
          <p:cNvPr id="9" name="Foliennummernplatzhalter 8"/>
          <p:cNvSpPr>
            <a:spLocks noGrp="1"/>
          </p:cNvSpPr>
          <p:nvPr>
            <p:ph type="sldNum" sz="quarter" idx="12"/>
          </p:nvPr>
        </p:nvSpPr>
        <p:spPr/>
        <p:txBody>
          <a:bodyPr/>
          <a:lstStyle/>
          <a:p>
            <a:fld id="{CEDC3FE0-994B-4A0C-806B-62ABC3857A4C}" type="slidenum">
              <a:rPr lang="de-DE" smtClean="0"/>
              <a:t>1</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587148"/>
            <a:ext cx="5689600" cy="3164114"/>
          </a:xfrm>
          <a:prstGeom prst="rect">
            <a:avLst/>
          </a:prstGeom>
        </p:spPr>
      </p:pic>
    </p:spTree>
    <p:extLst>
      <p:ext uri="{BB962C8B-B14F-4D97-AF65-F5344CB8AC3E}">
        <p14:creationId xmlns:p14="http://schemas.microsoft.com/office/powerpoint/2010/main" val="257428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a:extLst>
              <a:ext uri="{28A0092B-C50C-407E-A947-70E740481C1C}">
                <a14:useLocalDpi xmlns:a14="http://schemas.microsoft.com/office/drawing/2010/main" val="0"/>
              </a:ext>
            </a:extLst>
          </a:blip>
          <a:srcRect t="24479" b="24338"/>
          <a:stretch/>
        </p:blipFill>
        <p:spPr>
          <a:xfrm>
            <a:off x="2594399" y="1822022"/>
            <a:ext cx="3019970" cy="2747916"/>
          </a:xfrm>
          <a:prstGeom prst="rect">
            <a:avLst/>
          </a:prstGeom>
        </p:spPr>
      </p:pic>
      <p:sp>
        <p:nvSpPr>
          <p:cNvPr id="16" name="Rechteck 15"/>
          <p:cNvSpPr/>
          <p:nvPr/>
        </p:nvSpPr>
        <p:spPr>
          <a:xfrm>
            <a:off x="2105025" y="3756422"/>
            <a:ext cx="752475" cy="48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10</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1400" b="1" dirty="0" smtClean="0"/>
          </a:p>
          <a:p>
            <a:r>
              <a:rPr lang="de-DE" sz="2800" dirty="0" smtClean="0"/>
              <a:t>1.3 Bericht Sommersemester 2016</a:t>
            </a:r>
            <a:endParaRPr lang="de-DE" sz="2800" dirty="0"/>
          </a:p>
        </p:txBody>
      </p:sp>
      <p:sp>
        <p:nvSpPr>
          <p:cNvPr id="6" name="Textfeld 5"/>
          <p:cNvSpPr txBox="1"/>
          <p:nvPr/>
        </p:nvSpPr>
        <p:spPr>
          <a:xfrm>
            <a:off x="621219" y="1560049"/>
            <a:ext cx="8237032" cy="646331"/>
          </a:xfrm>
          <a:prstGeom prst="rect">
            <a:avLst/>
          </a:prstGeom>
          <a:noFill/>
        </p:spPr>
        <p:txBody>
          <a:bodyPr wrap="square" rtlCol="0">
            <a:spAutoFit/>
          </a:bodyPr>
          <a:lstStyle/>
          <a:p>
            <a:r>
              <a:rPr lang="de-DE" b="1" dirty="0" smtClean="0"/>
              <a:t>Pressearbeit auf Facebook im Sommersemester 2016</a:t>
            </a:r>
          </a:p>
          <a:p>
            <a:endParaRPr lang="de-DE" dirty="0"/>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t="25313" b="23160"/>
          <a:stretch/>
        </p:blipFill>
        <p:spPr>
          <a:xfrm>
            <a:off x="685657" y="4573813"/>
            <a:ext cx="2147634" cy="1859662"/>
          </a:xfrm>
          <a:prstGeom prst="rect">
            <a:avLst/>
          </a:prstGeom>
        </p:spPr>
      </p:pic>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l="-494" t="22129" r="494" b="26204"/>
          <a:stretch/>
        </p:blipFill>
        <p:spPr>
          <a:xfrm>
            <a:off x="502784" y="1972682"/>
            <a:ext cx="2186873" cy="2008684"/>
          </a:xfrm>
          <a:prstGeom prst="rect">
            <a:avLst/>
          </a:prstGeom>
        </p:spPr>
      </p:pic>
      <p:pic>
        <p:nvPicPr>
          <p:cNvPr id="14" name="Grafik 13"/>
          <p:cNvPicPr>
            <a:picLocks noChangeAspect="1"/>
          </p:cNvPicPr>
          <p:nvPr/>
        </p:nvPicPr>
        <p:blipFill rotWithShape="1">
          <a:blip r:embed="rId6" cstate="print">
            <a:extLst>
              <a:ext uri="{28A0092B-C50C-407E-A947-70E740481C1C}">
                <a14:useLocalDpi xmlns:a14="http://schemas.microsoft.com/office/drawing/2010/main" val="0"/>
              </a:ext>
            </a:extLst>
          </a:blip>
          <a:srcRect t="28300" b="18505"/>
          <a:stretch/>
        </p:blipFill>
        <p:spPr>
          <a:xfrm>
            <a:off x="2760638" y="4372682"/>
            <a:ext cx="2233910" cy="2112562"/>
          </a:xfrm>
          <a:prstGeom prst="rect">
            <a:avLst/>
          </a:prstGeom>
        </p:spPr>
      </p:pic>
      <p:pic>
        <p:nvPicPr>
          <p:cNvPr id="15" name="Grafik 14"/>
          <p:cNvPicPr>
            <a:picLocks noChangeAspect="1"/>
          </p:cNvPicPr>
          <p:nvPr/>
        </p:nvPicPr>
        <p:blipFill rotWithShape="1">
          <a:blip r:embed="rId7" cstate="print">
            <a:extLst>
              <a:ext uri="{28A0092B-C50C-407E-A947-70E740481C1C}">
                <a14:useLocalDpi xmlns:a14="http://schemas.microsoft.com/office/drawing/2010/main" val="0"/>
              </a:ext>
            </a:extLst>
          </a:blip>
          <a:srcRect l="987" t="23232" r="-987" b="24529"/>
          <a:stretch/>
        </p:blipFill>
        <p:spPr>
          <a:xfrm>
            <a:off x="4860967" y="3841883"/>
            <a:ext cx="2786852" cy="2588140"/>
          </a:xfrm>
          <a:prstGeom prst="rect">
            <a:avLst/>
          </a:prstGeom>
        </p:spPr>
      </p:pic>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t="23473" b="24722"/>
          <a:stretch/>
        </p:blipFill>
        <p:spPr>
          <a:xfrm>
            <a:off x="5435151" y="1883300"/>
            <a:ext cx="2341781" cy="2313643"/>
          </a:xfrm>
          <a:prstGeom prst="rect">
            <a:avLst/>
          </a:prstGeom>
        </p:spPr>
      </p:pic>
    </p:spTree>
    <p:extLst>
      <p:ext uri="{BB962C8B-B14F-4D97-AF65-F5344CB8AC3E}">
        <p14:creationId xmlns:p14="http://schemas.microsoft.com/office/powerpoint/2010/main" val="164732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105025" y="3756422"/>
            <a:ext cx="752475" cy="48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11</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Aufbau der Integrationswebseite: Startseite &amp; Login</a:t>
            </a:r>
          </a:p>
          <a:p>
            <a:endParaRPr lang="de-DE" dirty="0"/>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9533" t="11746" r="8494" b="2871"/>
          <a:stretch/>
        </p:blipFill>
        <p:spPr>
          <a:xfrm>
            <a:off x="6477453" y="1664551"/>
            <a:ext cx="2590348" cy="4796576"/>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t="8068" r="2500"/>
          <a:stretch/>
        </p:blipFill>
        <p:spPr>
          <a:xfrm>
            <a:off x="713922" y="2483296"/>
            <a:ext cx="5315855" cy="2819401"/>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7290" t="8333" r="7396"/>
          <a:stretch/>
        </p:blipFill>
        <p:spPr>
          <a:xfrm>
            <a:off x="3390448" y="4505325"/>
            <a:ext cx="3062607" cy="1851026"/>
          </a:xfrm>
          <a:prstGeom prst="rect">
            <a:avLst/>
          </a:prstGeom>
        </p:spPr>
      </p:pic>
    </p:spTree>
    <p:extLst>
      <p:ext uri="{BB962C8B-B14F-4D97-AF65-F5344CB8AC3E}">
        <p14:creationId xmlns:p14="http://schemas.microsoft.com/office/powerpoint/2010/main" val="237280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105025" y="3756422"/>
            <a:ext cx="752475" cy="48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12</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Aufbau der Inhalte der Integrationswebseite</a:t>
            </a:r>
          </a:p>
          <a:p>
            <a:endParaRPr lang="de-DE" dirty="0"/>
          </a:p>
        </p:txBody>
      </p:sp>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6563" t="8010" r="7292"/>
          <a:stretch/>
        </p:blipFill>
        <p:spPr>
          <a:xfrm>
            <a:off x="3298336" y="4800068"/>
            <a:ext cx="3235814" cy="1943632"/>
          </a:xfrm>
          <a:prstGeom prst="rect">
            <a:avLst/>
          </a:prstGeom>
        </p:spPr>
      </p:pic>
      <p:pic>
        <p:nvPicPr>
          <p:cNvPr id="12" name="Grafik 11"/>
          <p:cNvPicPr>
            <a:picLocks noChangeAspect="1"/>
          </p:cNvPicPr>
          <p:nvPr/>
        </p:nvPicPr>
        <p:blipFill rotWithShape="1">
          <a:blip r:embed="rId4">
            <a:extLst>
              <a:ext uri="{28A0092B-C50C-407E-A947-70E740481C1C}">
                <a14:useLocalDpi xmlns:a14="http://schemas.microsoft.com/office/drawing/2010/main" val="0"/>
              </a:ext>
            </a:extLst>
          </a:blip>
          <a:srcRect l="6719" t="8674" r="24427" b="1882"/>
          <a:stretch/>
        </p:blipFill>
        <p:spPr>
          <a:xfrm>
            <a:off x="5374604" y="2294034"/>
            <a:ext cx="3795296" cy="2773266"/>
          </a:xfrm>
          <a:prstGeom prst="rect">
            <a:avLst/>
          </a:prstGeom>
        </p:spPr>
      </p:pic>
      <p:pic>
        <p:nvPicPr>
          <p:cNvPr id="7" name="Grafik 6"/>
          <p:cNvPicPr>
            <a:picLocks noChangeAspect="1"/>
          </p:cNvPicPr>
          <p:nvPr/>
        </p:nvPicPr>
        <p:blipFill rotWithShape="1">
          <a:blip r:embed="rId5">
            <a:extLst>
              <a:ext uri="{28A0092B-C50C-407E-A947-70E740481C1C}">
                <a14:useLocalDpi xmlns:a14="http://schemas.microsoft.com/office/drawing/2010/main" val="0"/>
              </a:ext>
            </a:extLst>
          </a:blip>
          <a:srcRect l="6823" t="7861" r="6823"/>
          <a:stretch/>
        </p:blipFill>
        <p:spPr>
          <a:xfrm>
            <a:off x="663400" y="2303109"/>
            <a:ext cx="4605626" cy="2764191"/>
          </a:xfrm>
          <a:prstGeom prst="rect">
            <a:avLst/>
          </a:prstGeom>
        </p:spPr>
      </p:pic>
    </p:spTree>
    <p:extLst>
      <p:ext uri="{BB962C8B-B14F-4D97-AF65-F5344CB8AC3E}">
        <p14:creationId xmlns:p14="http://schemas.microsoft.com/office/powerpoint/2010/main" val="122472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105025" y="3756422"/>
            <a:ext cx="752475" cy="48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13</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Pflege der Inhalte der Integrationswebseite</a:t>
            </a:r>
          </a:p>
          <a:p>
            <a:endParaRPr lang="de-DE"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9812" t="18704" r="25496" b="12500"/>
          <a:stretch/>
        </p:blipFill>
        <p:spPr>
          <a:xfrm>
            <a:off x="75223" y="2261538"/>
            <a:ext cx="1509038" cy="2852964"/>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11603" t="18091" r="16298" b="13160"/>
          <a:stretch/>
        </p:blipFill>
        <p:spPr>
          <a:xfrm>
            <a:off x="1508062" y="3596476"/>
            <a:ext cx="1899414" cy="3219897"/>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val="0"/>
              </a:ext>
            </a:extLst>
          </a:blip>
          <a:srcRect l="11418" t="19376" r="18705" b="17847"/>
          <a:stretch/>
        </p:blipFill>
        <p:spPr>
          <a:xfrm>
            <a:off x="3361934" y="2310094"/>
            <a:ext cx="1755857" cy="2804408"/>
          </a:xfrm>
          <a:prstGeom prst="rect">
            <a:avLst/>
          </a:prstGeom>
        </p:spPr>
      </p:pic>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11426" t="25834" r="16969" b="24583"/>
          <a:stretch/>
        </p:blipFill>
        <p:spPr>
          <a:xfrm>
            <a:off x="4889227" y="4108680"/>
            <a:ext cx="1906461" cy="2346919"/>
          </a:xfrm>
          <a:prstGeom prst="rect">
            <a:avLst/>
          </a:prstGeom>
        </p:spPr>
      </p:pic>
      <p:pic>
        <p:nvPicPr>
          <p:cNvPr id="14" name="Grafik 13"/>
          <p:cNvPicPr>
            <a:picLocks noChangeAspect="1"/>
          </p:cNvPicPr>
          <p:nvPr/>
        </p:nvPicPr>
        <p:blipFill rotWithShape="1">
          <a:blip r:embed="rId7" cstate="print">
            <a:extLst>
              <a:ext uri="{28A0092B-C50C-407E-A947-70E740481C1C}">
                <a14:useLocalDpi xmlns:a14="http://schemas.microsoft.com/office/drawing/2010/main" val="0"/>
              </a:ext>
            </a:extLst>
          </a:blip>
          <a:srcRect l="12468" t="28021" r="14692" b="19201"/>
          <a:stretch/>
        </p:blipFill>
        <p:spPr>
          <a:xfrm>
            <a:off x="5889424" y="1752253"/>
            <a:ext cx="1854401" cy="2388722"/>
          </a:xfrm>
          <a:prstGeom prst="rect">
            <a:avLst/>
          </a:prstGeom>
        </p:spPr>
      </p:pic>
      <p:pic>
        <p:nvPicPr>
          <p:cNvPr id="15" name="Grafik 14"/>
          <p:cNvPicPr>
            <a:picLocks noChangeAspect="1"/>
          </p:cNvPicPr>
          <p:nvPr/>
        </p:nvPicPr>
        <p:blipFill rotWithShape="1">
          <a:blip r:embed="rId8" cstate="print">
            <a:extLst>
              <a:ext uri="{28A0092B-C50C-407E-A947-70E740481C1C}">
                <a14:useLocalDpi xmlns:a14="http://schemas.microsoft.com/office/drawing/2010/main" val="0"/>
              </a:ext>
            </a:extLst>
          </a:blip>
          <a:srcRect l="11326" t="34272" r="16082" b="9339"/>
          <a:stretch/>
        </p:blipFill>
        <p:spPr>
          <a:xfrm>
            <a:off x="7041930" y="4000048"/>
            <a:ext cx="1816320" cy="2508251"/>
          </a:xfrm>
          <a:prstGeom prst="rect">
            <a:avLst/>
          </a:prstGeom>
        </p:spPr>
      </p:pic>
    </p:spTree>
    <p:extLst>
      <p:ext uri="{BB962C8B-B14F-4D97-AF65-F5344CB8AC3E}">
        <p14:creationId xmlns:p14="http://schemas.microsoft.com/office/powerpoint/2010/main" val="128759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14</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1.4 Weiterbildungsangebot WS 2016</a:t>
            </a:r>
            <a:endParaRPr lang="de-DE" sz="2800" dirty="0"/>
          </a:p>
        </p:txBody>
      </p:sp>
      <p:sp>
        <p:nvSpPr>
          <p:cNvPr id="6" name="Textfeld 5"/>
          <p:cNvSpPr txBox="1"/>
          <p:nvPr/>
        </p:nvSpPr>
        <p:spPr>
          <a:xfrm>
            <a:off x="628650" y="1924049"/>
            <a:ext cx="8413749" cy="4247317"/>
          </a:xfrm>
          <a:prstGeom prst="rect">
            <a:avLst/>
          </a:prstGeom>
          <a:noFill/>
        </p:spPr>
        <p:txBody>
          <a:bodyPr wrap="square" rtlCol="0">
            <a:spAutoFit/>
          </a:bodyPr>
          <a:lstStyle/>
          <a:p>
            <a:r>
              <a:rPr lang="de-DE" b="1" dirty="0" smtClean="0"/>
              <a:t>Weiterbildungskonzept „Interkulturelle Integration“</a:t>
            </a:r>
          </a:p>
          <a:p>
            <a:endParaRPr lang="de-DE" dirty="0"/>
          </a:p>
          <a:p>
            <a:pPr marL="285750" indent="-285750">
              <a:buFont typeface="Arial" panose="020B0604020202020204" pitchFamily="34" charset="0"/>
              <a:buChar char="•"/>
            </a:pPr>
            <a:r>
              <a:rPr lang="de-DE" dirty="0" smtClean="0"/>
              <a:t>Unabhängiges Weiterbildungsangebot für die Interkulturelle Integration von Migranten und Geflüchteten in Deutschland sowie allen Akteuren mit interkulturellen Aufgaben im Öffentlichen Dienst, Freier Träger, Organisationen, Unternehmen sowie freiwilligen und hauptamtlichen Flüchtlingshelfern</a:t>
            </a:r>
          </a:p>
          <a:p>
            <a:pPr marL="285750" indent="-285750">
              <a:buFont typeface="Arial" panose="020B0604020202020204" pitchFamily="34" charset="0"/>
              <a:buChar char="•"/>
            </a:pPr>
            <a:r>
              <a:rPr lang="de-DE" dirty="0" smtClean="0"/>
              <a:t>Eine Initiative von Prof. Dr. Markus Launer und Joachim Delekat</a:t>
            </a:r>
          </a:p>
          <a:p>
            <a:pPr marL="285750" indent="-285750">
              <a:buFont typeface="Arial" panose="020B0604020202020204" pitchFamily="34" charset="0"/>
              <a:buChar char="•"/>
            </a:pPr>
            <a:r>
              <a:rPr lang="de-DE" dirty="0" smtClean="0"/>
              <a:t>Fachlich unterstützt von Dr. Noémie </a:t>
            </a:r>
            <a:r>
              <a:rPr lang="de-DE" dirty="0" err="1" smtClean="0"/>
              <a:t>Hermeking</a:t>
            </a:r>
            <a:r>
              <a:rPr lang="de-DE" dirty="0" smtClean="0"/>
              <a:t>, Dr. Anne-Kathrin Auer</a:t>
            </a:r>
          </a:p>
          <a:p>
            <a:pPr marL="285750" indent="-285750">
              <a:buFont typeface="Arial" panose="020B0604020202020204" pitchFamily="34" charset="0"/>
              <a:buChar char="•"/>
            </a:pPr>
            <a:r>
              <a:rPr lang="de-DE" dirty="0" smtClean="0"/>
              <a:t>Neue Dozenten und Vertriebsunterstützung von Bachir </a:t>
            </a:r>
            <a:r>
              <a:rPr lang="de-DE" dirty="0" err="1" smtClean="0"/>
              <a:t>Yzidi</a:t>
            </a:r>
            <a:r>
              <a:rPr lang="de-DE" dirty="0" smtClean="0"/>
              <a:t> und Katrin </a:t>
            </a:r>
            <a:r>
              <a:rPr lang="de-DE" dirty="0" err="1" smtClean="0"/>
              <a:t>Gildner</a:t>
            </a:r>
            <a:endParaRPr lang="de-DE" dirty="0" smtClean="0"/>
          </a:p>
          <a:p>
            <a:pPr marL="285750" indent="-285750">
              <a:buFont typeface="Arial" panose="020B0604020202020204" pitchFamily="34" charset="0"/>
              <a:buChar char="•"/>
            </a:pPr>
            <a:r>
              <a:rPr lang="de-DE" dirty="0" smtClean="0"/>
              <a:t>Ausbildungsprogramme von Verw.-Prof. Christian Weber und Alexander von </a:t>
            </a:r>
            <a:r>
              <a:rPr lang="de-DE" dirty="0" err="1" smtClean="0"/>
              <a:t>Gültlingen</a:t>
            </a:r>
            <a:r>
              <a:rPr lang="de-DE" dirty="0" smtClean="0"/>
              <a:t> sind geplant</a:t>
            </a:r>
          </a:p>
          <a:p>
            <a:pPr marL="285750" indent="-285750">
              <a:buFont typeface="Arial" panose="020B0604020202020204" pitchFamily="34" charset="0"/>
              <a:buChar char="•"/>
            </a:pPr>
            <a:r>
              <a:rPr lang="de-DE" dirty="0" smtClean="0"/>
              <a:t>Gefördert durch die Niedersächsische Lotto Sport Stiftung, Hannover und die </a:t>
            </a:r>
            <a:r>
              <a:rPr lang="de-DE" dirty="0" err="1" smtClean="0"/>
              <a:t>Oncampus</a:t>
            </a:r>
            <a:r>
              <a:rPr lang="de-DE" dirty="0" smtClean="0"/>
              <a:t> GmbH der Hochschule Lübeck</a:t>
            </a:r>
          </a:p>
          <a:p>
            <a:pPr marL="285750" indent="-285750">
              <a:buFont typeface="Arial" panose="020B0604020202020204" pitchFamily="34" charset="0"/>
              <a:buChar char="•"/>
            </a:pPr>
            <a:r>
              <a:rPr lang="de-DE" dirty="0" smtClean="0"/>
              <a:t>Mit Sprachkursen der LinguaTV GmbH, </a:t>
            </a:r>
            <a:r>
              <a:rPr lang="de-DE" dirty="0"/>
              <a:t>B</a:t>
            </a:r>
            <a:r>
              <a:rPr lang="de-DE" dirty="0" smtClean="0"/>
              <a:t>erlin</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75036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15</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pPr lvl="0"/>
            <a:r>
              <a:rPr lang="de-DE" sz="3600" b="1" dirty="0" smtClean="0"/>
              <a:t>1. </a:t>
            </a:r>
            <a:r>
              <a:rPr lang="de-DE" sz="3600" b="1" dirty="0">
                <a:solidFill>
                  <a:prstClr val="black"/>
                </a:solidFill>
              </a:rPr>
              <a:t>Unser Programm</a:t>
            </a:r>
          </a:p>
          <a:p>
            <a:pPr lvl="0"/>
            <a:r>
              <a:rPr lang="de-DE" sz="2800" dirty="0">
                <a:solidFill>
                  <a:prstClr val="black"/>
                </a:solidFill>
              </a:rPr>
              <a:t>1.4 Weiterbildungsangebot WS 2016</a:t>
            </a:r>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Lehrplan für das Wintersemester 2016/17</a:t>
            </a:r>
          </a:p>
          <a:p>
            <a:endParaRPr lang="de-DE" dirty="0"/>
          </a:p>
          <a:p>
            <a:pPr marL="285750" indent="-285750">
              <a:buFont typeface="Arial" panose="020B0604020202020204" pitchFamily="34" charset="0"/>
              <a:buChar char="•"/>
            </a:pPr>
            <a:r>
              <a:rPr lang="de-DE" dirty="0" smtClean="0"/>
              <a:t>Erste Präsenz-Dozentenkonferenz am 30. Juli in Uelzen, Hotel Eiche.</a:t>
            </a:r>
            <a:endParaRPr lang="de-DE" dirty="0"/>
          </a:p>
          <a:p>
            <a:pPr marL="285750" indent="-285750">
              <a:buFont typeface="Arial" panose="020B0604020202020204" pitchFamily="34" charset="0"/>
              <a:buChar char="•"/>
            </a:pPr>
            <a:r>
              <a:rPr lang="de-DE" dirty="0" smtClean="0"/>
              <a:t>Begrüßung der neuen Dozenten Bachir </a:t>
            </a:r>
            <a:r>
              <a:rPr lang="de-DE" dirty="0" err="1" smtClean="0"/>
              <a:t>Yzidi</a:t>
            </a:r>
            <a:r>
              <a:rPr lang="de-DE" dirty="0" smtClean="0"/>
              <a:t> und Katrin </a:t>
            </a:r>
            <a:r>
              <a:rPr lang="de-DE" dirty="0" err="1" smtClean="0"/>
              <a:t>Gildner</a:t>
            </a:r>
            <a:r>
              <a:rPr lang="de-DE" dirty="0" smtClean="0"/>
              <a:t>.</a:t>
            </a:r>
          </a:p>
          <a:p>
            <a:pPr marL="285750" indent="-285750">
              <a:buFont typeface="Arial" panose="020B0604020202020204" pitchFamily="34" charset="0"/>
              <a:buChar char="•"/>
            </a:pPr>
            <a:r>
              <a:rPr lang="de-DE" dirty="0" smtClean="0"/>
              <a:t>Verw.-Prof. Christian Weber vervollständigt das Team.</a:t>
            </a:r>
          </a:p>
          <a:p>
            <a:pPr marL="285750" indent="-285750">
              <a:buFont typeface="Arial" panose="020B0604020202020204" pitchFamily="34" charset="0"/>
              <a:buChar char="•"/>
            </a:pPr>
            <a:r>
              <a:rPr lang="de-DE" dirty="0" smtClean="0"/>
              <a:t>Julia </a:t>
            </a:r>
            <a:r>
              <a:rPr lang="de-DE" dirty="0" err="1" smtClean="0"/>
              <a:t>Nohn</a:t>
            </a:r>
            <a:r>
              <a:rPr lang="de-DE" dirty="0" smtClean="0"/>
              <a:t> scheidet aus dem aktiven Team aus, steht aber für Vorträge zum </a:t>
            </a:r>
            <a:r>
              <a:rPr lang="de-DE" dirty="0"/>
              <a:t>I</a:t>
            </a:r>
            <a:r>
              <a:rPr lang="de-DE" dirty="0" smtClean="0"/>
              <a:t>slam weiter zur Verfügung. Auch Rainald </a:t>
            </a:r>
            <a:r>
              <a:rPr lang="de-DE" dirty="0" err="1" smtClean="0"/>
              <a:t>Theise</a:t>
            </a:r>
            <a:r>
              <a:rPr lang="de-DE" dirty="0" smtClean="0"/>
              <a:t> ist leider aufgrund einer neuen Tätigkeit ausgeschieden.</a:t>
            </a:r>
          </a:p>
          <a:p>
            <a:pPr marL="285750" indent="-285750">
              <a:buFont typeface="Arial" panose="020B0604020202020204" pitchFamily="34" charset="0"/>
              <a:buChar char="•"/>
            </a:pPr>
            <a:r>
              <a:rPr lang="de-DE" dirty="0" smtClean="0"/>
              <a:t>Erstellung eines Organigramms mit Zuständigkeiten</a:t>
            </a:r>
          </a:p>
          <a:p>
            <a:pPr marL="285750" indent="-285750">
              <a:buFont typeface="Arial" panose="020B0604020202020204" pitchFamily="34" charset="0"/>
              <a:buChar char="•"/>
            </a:pPr>
            <a:r>
              <a:rPr lang="de-DE" dirty="0" smtClean="0"/>
              <a:t>Erarbeitung eines Lehrplanes mit über 80 Vorlesungen für das Wintersemester 2016/17.</a:t>
            </a:r>
          </a:p>
          <a:p>
            <a:pPr marL="285750" indent="-285750">
              <a:buFont typeface="Arial" panose="020B0604020202020204" pitchFamily="34" charset="0"/>
              <a:buChar char="•"/>
            </a:pPr>
            <a:r>
              <a:rPr lang="de-DE" dirty="0" smtClean="0"/>
              <a:t>Schaffung von Zertifikaten für die </a:t>
            </a:r>
            <a:r>
              <a:rPr lang="de-DE" dirty="0"/>
              <a:t>T</a:t>
            </a:r>
            <a:r>
              <a:rPr lang="de-DE" dirty="0" smtClean="0"/>
              <a:t>eilnehmer.</a:t>
            </a:r>
          </a:p>
          <a:p>
            <a:pPr marL="285750" indent="-285750">
              <a:buFont typeface="Arial" panose="020B0604020202020204" pitchFamily="34" charset="0"/>
              <a:buChar char="•"/>
            </a:pPr>
            <a:r>
              <a:rPr lang="de-DE" dirty="0" smtClean="0"/>
              <a:t>Erarbeitung eines neuen Marketingplanes zur Akquisition von Teilnehmern.</a:t>
            </a:r>
          </a:p>
          <a:p>
            <a:pPr marL="285750" indent="-285750">
              <a:buFont typeface="Arial" panose="020B0604020202020204" pitchFamily="34" charset="0"/>
              <a:buChar char="•"/>
            </a:pPr>
            <a:r>
              <a:rPr lang="de-DE" dirty="0" smtClean="0"/>
              <a:t>Ideen für die weitere Finanzierung des Projektes 2017.</a:t>
            </a:r>
          </a:p>
          <a:p>
            <a:pPr marL="285750" indent="-285750">
              <a:buFont typeface="Arial" panose="020B0604020202020204" pitchFamily="34" charset="0"/>
              <a:buChar char="•"/>
            </a:pPr>
            <a:r>
              <a:rPr lang="de-DE" dirty="0" smtClean="0"/>
              <a:t>Ideen für Forschungsanträge und wissenschaftliche Vorträge.</a:t>
            </a:r>
          </a:p>
          <a:p>
            <a:pPr marL="285750" indent="-285750">
              <a:buFont typeface="Arial" panose="020B0604020202020204" pitchFamily="34" charset="0"/>
              <a:buChar char="•"/>
            </a:pPr>
            <a:r>
              <a:rPr lang="de-DE" dirty="0" smtClean="0"/>
              <a:t>Prof. Launer berichtet über seine Forschungsreise im WS 2016/17.</a:t>
            </a:r>
            <a:endParaRPr lang="de-DE" dirty="0"/>
          </a:p>
        </p:txBody>
      </p:sp>
    </p:spTree>
    <p:extLst>
      <p:ext uri="{BB962C8B-B14F-4D97-AF65-F5344CB8AC3E}">
        <p14:creationId xmlns:p14="http://schemas.microsoft.com/office/powerpoint/2010/main" val="229498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16</a:t>
            </a:fld>
            <a:endParaRPr lang="de-DE"/>
          </a:p>
        </p:txBody>
      </p:sp>
      <p:sp>
        <p:nvSpPr>
          <p:cNvPr id="5" name="Textfeld 4"/>
          <p:cNvSpPr txBox="1"/>
          <p:nvPr/>
        </p:nvSpPr>
        <p:spPr>
          <a:xfrm>
            <a:off x="628650" y="352425"/>
            <a:ext cx="5486400" cy="1508105"/>
          </a:xfrm>
          <a:prstGeom prst="rect">
            <a:avLst/>
          </a:prstGeom>
          <a:noFill/>
        </p:spPr>
        <p:txBody>
          <a:bodyPr wrap="square" rtlCol="0">
            <a:spAutoFit/>
          </a:bodyPr>
          <a:lstStyle/>
          <a:p>
            <a:pPr lvl="0"/>
            <a:r>
              <a:rPr lang="de-DE" sz="3600" b="1" dirty="0" smtClean="0"/>
              <a:t>1. </a:t>
            </a:r>
            <a:r>
              <a:rPr lang="de-DE" sz="3600" b="1" dirty="0">
                <a:solidFill>
                  <a:prstClr val="black"/>
                </a:solidFill>
              </a:rPr>
              <a:t>Unser Programm</a:t>
            </a:r>
          </a:p>
          <a:p>
            <a:pPr lvl="0"/>
            <a:r>
              <a:rPr lang="de-DE" sz="2800" dirty="0">
                <a:solidFill>
                  <a:prstClr val="black"/>
                </a:solidFill>
              </a:rPr>
              <a:t>1.4 Weiterbildungsangebot WS 2016</a:t>
            </a:r>
          </a:p>
          <a:p>
            <a:pPr lvl="0"/>
            <a:endParaRPr lang="de-DE" sz="2800" dirty="0">
              <a:solidFill>
                <a:prstClr val="black"/>
              </a:solidFill>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8889" t="21279" r="2666" b="2502"/>
          <a:stretch/>
        </p:blipFill>
        <p:spPr>
          <a:xfrm>
            <a:off x="731519" y="1564640"/>
            <a:ext cx="8036707" cy="4836159"/>
          </a:xfrm>
          <a:prstGeom prst="rect">
            <a:avLst/>
          </a:prstGeom>
        </p:spPr>
      </p:pic>
    </p:spTree>
    <p:extLst>
      <p:ext uri="{BB962C8B-B14F-4D97-AF65-F5344CB8AC3E}">
        <p14:creationId xmlns:p14="http://schemas.microsoft.com/office/powerpoint/2010/main" val="267964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17</a:t>
            </a:fld>
            <a:endParaRPr lang="de-DE"/>
          </a:p>
        </p:txBody>
      </p:sp>
      <p:sp>
        <p:nvSpPr>
          <p:cNvPr id="5" name="Textfeld 4"/>
          <p:cNvSpPr txBox="1"/>
          <p:nvPr/>
        </p:nvSpPr>
        <p:spPr>
          <a:xfrm>
            <a:off x="628650" y="352425"/>
            <a:ext cx="6371590" cy="1785104"/>
          </a:xfrm>
          <a:prstGeom prst="rect">
            <a:avLst/>
          </a:prstGeom>
          <a:noFill/>
        </p:spPr>
        <p:txBody>
          <a:bodyPr wrap="square" rtlCol="0">
            <a:spAutoFit/>
          </a:bodyPr>
          <a:lstStyle/>
          <a:p>
            <a:pPr lvl="0"/>
            <a:r>
              <a:rPr lang="de-DE" sz="3600" b="1" dirty="0">
                <a:solidFill>
                  <a:prstClr val="black"/>
                </a:solidFill>
              </a:rPr>
              <a:t>1. Unser Programm</a:t>
            </a:r>
          </a:p>
          <a:p>
            <a:pPr lvl="0"/>
            <a:r>
              <a:rPr lang="de-DE" sz="2800" dirty="0" smtClean="0">
                <a:solidFill>
                  <a:prstClr val="black"/>
                </a:solidFill>
              </a:rPr>
              <a:t>1.5 Unsere Organisation</a:t>
            </a:r>
            <a:endParaRPr lang="de-DE" sz="2800" dirty="0">
              <a:solidFill>
                <a:prstClr val="black"/>
              </a:solidFill>
            </a:endParaRPr>
          </a:p>
          <a:p>
            <a:pPr lvl="0"/>
            <a:endParaRPr lang="de-DE" sz="2800" dirty="0">
              <a:solidFill>
                <a:prstClr val="black"/>
              </a:solidFill>
            </a:endParaRPr>
          </a:p>
          <a:p>
            <a:pPr lvl="0"/>
            <a:r>
              <a:rPr lang="de-DE" b="1" dirty="0" smtClean="0"/>
              <a:t>Organisation</a:t>
            </a:r>
            <a:endParaRPr lang="de-DE" b="1" dirty="0"/>
          </a:p>
        </p:txBody>
      </p:sp>
      <p:sp>
        <p:nvSpPr>
          <p:cNvPr id="9" name="Textfeld 8"/>
          <p:cNvSpPr txBox="1"/>
          <p:nvPr/>
        </p:nvSpPr>
        <p:spPr>
          <a:xfrm>
            <a:off x="2919412" y="2108835"/>
            <a:ext cx="3305175" cy="523220"/>
          </a:xfrm>
          <a:prstGeom prst="rect">
            <a:avLst/>
          </a:prstGeom>
          <a:noFill/>
          <a:ln w="28575">
            <a:solidFill>
              <a:schemeClr val="tx1"/>
            </a:solidFill>
          </a:ln>
        </p:spPr>
        <p:txBody>
          <a:bodyPr wrap="square" rtlCol="0">
            <a:spAutoFit/>
          </a:bodyPr>
          <a:lstStyle/>
          <a:p>
            <a:pPr algn="ctr"/>
            <a:r>
              <a:rPr lang="de-DE" sz="1400" dirty="0" smtClean="0"/>
              <a:t>Leitung Prof. Dr. Markus Launer</a:t>
            </a:r>
          </a:p>
          <a:p>
            <a:pPr algn="ctr"/>
            <a:r>
              <a:rPr lang="de-DE" sz="1400" dirty="0" smtClean="0"/>
              <a:t>Stellvertreter Joachim Delekat</a:t>
            </a:r>
            <a:endParaRPr lang="de-DE" sz="1400" dirty="0"/>
          </a:p>
        </p:txBody>
      </p:sp>
      <p:sp>
        <p:nvSpPr>
          <p:cNvPr id="10" name="Textfeld 9"/>
          <p:cNvSpPr txBox="1"/>
          <p:nvPr/>
        </p:nvSpPr>
        <p:spPr>
          <a:xfrm>
            <a:off x="4886325" y="2807623"/>
            <a:ext cx="2238376" cy="523220"/>
          </a:xfrm>
          <a:prstGeom prst="rect">
            <a:avLst/>
          </a:prstGeom>
          <a:noFill/>
          <a:ln w="28575">
            <a:solidFill>
              <a:schemeClr val="tx1"/>
            </a:solidFill>
          </a:ln>
        </p:spPr>
        <p:txBody>
          <a:bodyPr wrap="square" rtlCol="0">
            <a:spAutoFit/>
          </a:bodyPr>
          <a:lstStyle/>
          <a:p>
            <a:pPr algn="ctr"/>
            <a:r>
              <a:rPr lang="de-DE" sz="1400" dirty="0" smtClean="0"/>
              <a:t>Key Account Manager</a:t>
            </a:r>
          </a:p>
          <a:p>
            <a:pPr algn="ctr"/>
            <a:r>
              <a:rPr lang="de-DE" sz="1400" dirty="0" smtClean="0"/>
              <a:t>Bachir </a:t>
            </a:r>
            <a:r>
              <a:rPr lang="de-DE" sz="1400" dirty="0" err="1" smtClean="0"/>
              <a:t>Yzidi</a:t>
            </a:r>
            <a:endParaRPr lang="de-DE" sz="1400" dirty="0"/>
          </a:p>
        </p:txBody>
      </p:sp>
      <p:sp>
        <p:nvSpPr>
          <p:cNvPr id="11" name="Textfeld 10"/>
          <p:cNvSpPr txBox="1"/>
          <p:nvPr/>
        </p:nvSpPr>
        <p:spPr>
          <a:xfrm>
            <a:off x="1895475" y="3490144"/>
            <a:ext cx="2238376" cy="738664"/>
          </a:xfrm>
          <a:prstGeom prst="rect">
            <a:avLst/>
          </a:prstGeom>
          <a:noFill/>
          <a:ln w="28575">
            <a:solidFill>
              <a:schemeClr val="tx1"/>
            </a:solidFill>
          </a:ln>
        </p:spPr>
        <p:txBody>
          <a:bodyPr wrap="square" rtlCol="0">
            <a:spAutoFit/>
          </a:bodyPr>
          <a:lstStyle/>
          <a:p>
            <a:pPr algn="ctr"/>
            <a:r>
              <a:rPr lang="de-DE" sz="1400" dirty="0" smtClean="0"/>
              <a:t>Programmdirektorin und Lehrplanung</a:t>
            </a:r>
          </a:p>
          <a:p>
            <a:pPr algn="ctr"/>
            <a:r>
              <a:rPr lang="de-DE" sz="1400" dirty="0" smtClean="0"/>
              <a:t>Dr. Anne-Kathrin Auer</a:t>
            </a:r>
            <a:endParaRPr lang="de-DE" sz="1400" dirty="0"/>
          </a:p>
        </p:txBody>
      </p:sp>
      <p:sp>
        <p:nvSpPr>
          <p:cNvPr id="12" name="Textfeld 11"/>
          <p:cNvSpPr txBox="1"/>
          <p:nvPr/>
        </p:nvSpPr>
        <p:spPr>
          <a:xfrm>
            <a:off x="4886325" y="3490144"/>
            <a:ext cx="2238376" cy="738664"/>
          </a:xfrm>
          <a:prstGeom prst="rect">
            <a:avLst/>
          </a:prstGeom>
          <a:noFill/>
          <a:ln w="28575">
            <a:solidFill>
              <a:schemeClr val="tx1"/>
            </a:solidFill>
          </a:ln>
        </p:spPr>
        <p:txBody>
          <a:bodyPr wrap="square" rtlCol="0">
            <a:spAutoFit/>
          </a:bodyPr>
          <a:lstStyle/>
          <a:p>
            <a:pPr algn="ctr"/>
            <a:r>
              <a:rPr lang="de-DE" sz="1400" dirty="0" smtClean="0"/>
              <a:t>Wissenschaftliche Leitung und Qualitätsmanagement</a:t>
            </a:r>
          </a:p>
          <a:p>
            <a:pPr algn="ctr"/>
            <a:r>
              <a:rPr lang="de-DE" sz="1400" dirty="0" smtClean="0"/>
              <a:t>Dr. Noémie </a:t>
            </a:r>
            <a:r>
              <a:rPr lang="de-DE" sz="1400" dirty="0" err="1" smtClean="0"/>
              <a:t>Hermeking</a:t>
            </a:r>
            <a:endParaRPr lang="de-DE" sz="1400" dirty="0"/>
          </a:p>
        </p:txBody>
      </p:sp>
      <p:sp>
        <p:nvSpPr>
          <p:cNvPr id="13" name="Textfeld 12"/>
          <p:cNvSpPr txBox="1"/>
          <p:nvPr/>
        </p:nvSpPr>
        <p:spPr>
          <a:xfrm>
            <a:off x="1895475" y="2807623"/>
            <a:ext cx="2238376" cy="523220"/>
          </a:xfrm>
          <a:prstGeom prst="rect">
            <a:avLst/>
          </a:prstGeom>
          <a:noFill/>
          <a:ln w="28575">
            <a:solidFill>
              <a:schemeClr val="tx1"/>
            </a:solidFill>
          </a:ln>
        </p:spPr>
        <p:txBody>
          <a:bodyPr wrap="square" rtlCol="0">
            <a:spAutoFit/>
          </a:bodyPr>
          <a:lstStyle/>
          <a:p>
            <a:pPr algn="ctr"/>
            <a:r>
              <a:rPr lang="de-DE" sz="1400" dirty="0" smtClean="0"/>
              <a:t>Online Marketing</a:t>
            </a:r>
          </a:p>
          <a:p>
            <a:pPr algn="ctr"/>
            <a:r>
              <a:rPr lang="de-DE" sz="1400" dirty="0" smtClean="0"/>
              <a:t>Kathrin </a:t>
            </a:r>
            <a:r>
              <a:rPr lang="de-DE" sz="1400" dirty="0" err="1" smtClean="0"/>
              <a:t>Gildner</a:t>
            </a:r>
            <a:endParaRPr lang="de-DE" sz="1400" dirty="0"/>
          </a:p>
        </p:txBody>
      </p:sp>
      <p:sp>
        <p:nvSpPr>
          <p:cNvPr id="14" name="Textfeld 13"/>
          <p:cNvSpPr txBox="1"/>
          <p:nvPr/>
        </p:nvSpPr>
        <p:spPr>
          <a:xfrm>
            <a:off x="493194" y="4388106"/>
            <a:ext cx="1355726" cy="1384995"/>
          </a:xfrm>
          <a:prstGeom prst="rect">
            <a:avLst/>
          </a:prstGeom>
          <a:noFill/>
          <a:ln w="28575">
            <a:solidFill>
              <a:schemeClr val="tx1"/>
            </a:solidFill>
          </a:ln>
        </p:spPr>
        <p:txBody>
          <a:bodyPr wrap="square" rtlCol="0">
            <a:spAutoFit/>
          </a:bodyPr>
          <a:lstStyle/>
          <a:p>
            <a:pPr algn="ctr"/>
            <a:r>
              <a:rPr lang="de-DE" sz="1400" b="1" dirty="0" smtClean="0"/>
              <a:t>Interkulturelles Lernen</a:t>
            </a:r>
          </a:p>
          <a:p>
            <a:pPr algn="ctr"/>
            <a:r>
              <a:rPr lang="de-DE" sz="1400" dirty="0" smtClean="0"/>
              <a:t>Dr. </a:t>
            </a:r>
            <a:r>
              <a:rPr lang="de-DE" sz="1400" dirty="0"/>
              <a:t>Noémie </a:t>
            </a:r>
            <a:r>
              <a:rPr lang="de-DE" sz="1400" dirty="0" err="1" smtClean="0"/>
              <a:t>Hermeking</a:t>
            </a:r>
            <a:endParaRPr lang="de-DE" sz="1400" dirty="0" smtClean="0"/>
          </a:p>
          <a:p>
            <a:pPr algn="ctr"/>
            <a:r>
              <a:rPr lang="de-DE" sz="1400" dirty="0" smtClean="0"/>
              <a:t>Pari Niemann</a:t>
            </a:r>
          </a:p>
          <a:p>
            <a:pPr algn="ctr"/>
            <a:endParaRPr lang="de-DE" sz="1400" dirty="0"/>
          </a:p>
        </p:txBody>
      </p:sp>
      <p:sp>
        <p:nvSpPr>
          <p:cNvPr id="15" name="Textfeld 14"/>
          <p:cNvSpPr txBox="1"/>
          <p:nvPr/>
        </p:nvSpPr>
        <p:spPr>
          <a:xfrm>
            <a:off x="2111208" y="4389673"/>
            <a:ext cx="1595137" cy="1384995"/>
          </a:xfrm>
          <a:prstGeom prst="rect">
            <a:avLst/>
          </a:prstGeom>
          <a:noFill/>
          <a:ln w="28575">
            <a:solidFill>
              <a:schemeClr val="tx1"/>
            </a:solidFill>
          </a:ln>
        </p:spPr>
        <p:txBody>
          <a:bodyPr wrap="square" rtlCol="0">
            <a:spAutoFit/>
          </a:bodyPr>
          <a:lstStyle/>
          <a:p>
            <a:pPr algn="ctr"/>
            <a:r>
              <a:rPr lang="de-DE" sz="1400" b="1" dirty="0" smtClean="0"/>
              <a:t>Integration in Staat &amp; Unternehmen</a:t>
            </a:r>
          </a:p>
          <a:p>
            <a:pPr algn="ctr"/>
            <a:r>
              <a:rPr lang="de-DE" sz="1400" dirty="0" smtClean="0"/>
              <a:t>Dr. Anne-Kathrin Auer</a:t>
            </a:r>
          </a:p>
          <a:p>
            <a:pPr algn="ctr"/>
            <a:r>
              <a:rPr lang="de-DE" sz="1400" dirty="0" smtClean="0"/>
              <a:t>Joachim Delekat</a:t>
            </a:r>
            <a:endParaRPr lang="de-DE" sz="1400" dirty="0"/>
          </a:p>
        </p:txBody>
      </p:sp>
      <p:sp>
        <p:nvSpPr>
          <p:cNvPr id="16" name="Textfeld 15"/>
          <p:cNvSpPr txBox="1"/>
          <p:nvPr/>
        </p:nvSpPr>
        <p:spPr>
          <a:xfrm>
            <a:off x="5619349" y="4388109"/>
            <a:ext cx="1301510" cy="1384995"/>
          </a:xfrm>
          <a:prstGeom prst="rect">
            <a:avLst/>
          </a:prstGeom>
          <a:noFill/>
          <a:ln w="28575">
            <a:solidFill>
              <a:schemeClr val="tx1"/>
            </a:solidFill>
          </a:ln>
        </p:spPr>
        <p:txBody>
          <a:bodyPr wrap="square" rtlCol="0">
            <a:spAutoFit/>
          </a:bodyPr>
          <a:lstStyle/>
          <a:p>
            <a:pPr algn="ctr"/>
            <a:r>
              <a:rPr lang="de-DE" sz="1400" b="1" dirty="0" smtClean="0"/>
              <a:t>Internationale </a:t>
            </a:r>
          </a:p>
          <a:p>
            <a:pPr algn="ctr"/>
            <a:r>
              <a:rPr lang="de-DE" sz="1400" b="1" dirty="0" smtClean="0"/>
              <a:t>Konzerne</a:t>
            </a:r>
          </a:p>
          <a:p>
            <a:pPr algn="ctr"/>
            <a:r>
              <a:rPr lang="de-DE" sz="1400" dirty="0" smtClean="0"/>
              <a:t>Prof. Markus Launer</a:t>
            </a:r>
          </a:p>
          <a:p>
            <a:pPr algn="ctr"/>
            <a:r>
              <a:rPr lang="de-DE" sz="1400" dirty="0" smtClean="0"/>
              <a:t>Pari Niemann</a:t>
            </a:r>
          </a:p>
          <a:p>
            <a:pPr algn="ctr"/>
            <a:endParaRPr lang="de-DE" sz="1400" dirty="0"/>
          </a:p>
        </p:txBody>
      </p:sp>
      <p:sp>
        <p:nvSpPr>
          <p:cNvPr id="17" name="Textfeld 16"/>
          <p:cNvSpPr txBox="1"/>
          <p:nvPr/>
        </p:nvSpPr>
        <p:spPr>
          <a:xfrm>
            <a:off x="7183147" y="4388107"/>
            <a:ext cx="1314452" cy="1384995"/>
          </a:xfrm>
          <a:prstGeom prst="rect">
            <a:avLst/>
          </a:prstGeom>
          <a:noFill/>
          <a:ln w="28575">
            <a:solidFill>
              <a:schemeClr val="tx1"/>
            </a:solidFill>
          </a:ln>
        </p:spPr>
        <p:txBody>
          <a:bodyPr wrap="square" rtlCol="0">
            <a:spAutoFit/>
          </a:bodyPr>
          <a:lstStyle/>
          <a:p>
            <a:pPr algn="ctr"/>
            <a:r>
              <a:rPr lang="de-DE" sz="1400" b="1" dirty="0" smtClean="0"/>
              <a:t>Länderreferate</a:t>
            </a:r>
          </a:p>
          <a:p>
            <a:pPr algn="ctr"/>
            <a:r>
              <a:rPr lang="de-DE" sz="1400" dirty="0" smtClean="0"/>
              <a:t>Pari Niemann</a:t>
            </a:r>
          </a:p>
          <a:p>
            <a:pPr algn="ctr"/>
            <a:r>
              <a:rPr lang="de-DE" sz="1400" dirty="0" smtClean="0"/>
              <a:t>Bachir </a:t>
            </a:r>
            <a:r>
              <a:rPr lang="de-DE" sz="1400" dirty="0" err="1" smtClean="0"/>
              <a:t>Yzidi</a:t>
            </a:r>
            <a:endParaRPr lang="de-DE" sz="1400" dirty="0" smtClean="0"/>
          </a:p>
          <a:p>
            <a:pPr algn="ctr"/>
            <a:endParaRPr lang="de-DE" sz="1400" dirty="0"/>
          </a:p>
          <a:p>
            <a:pPr algn="ctr"/>
            <a:endParaRPr lang="de-DE" sz="1400" dirty="0" smtClean="0"/>
          </a:p>
          <a:p>
            <a:pPr algn="ctr"/>
            <a:endParaRPr lang="de-DE" sz="1400" dirty="0"/>
          </a:p>
        </p:txBody>
      </p:sp>
      <p:sp>
        <p:nvSpPr>
          <p:cNvPr id="19" name="Textfeld 18"/>
          <p:cNvSpPr txBox="1"/>
          <p:nvPr/>
        </p:nvSpPr>
        <p:spPr>
          <a:xfrm>
            <a:off x="3968633" y="4388109"/>
            <a:ext cx="1388428" cy="1384995"/>
          </a:xfrm>
          <a:prstGeom prst="rect">
            <a:avLst/>
          </a:prstGeom>
          <a:noFill/>
          <a:ln w="28575">
            <a:solidFill>
              <a:schemeClr val="tx1"/>
            </a:solidFill>
          </a:ln>
        </p:spPr>
        <p:txBody>
          <a:bodyPr wrap="square" rtlCol="0">
            <a:spAutoFit/>
          </a:bodyPr>
          <a:lstStyle/>
          <a:p>
            <a:pPr algn="ctr"/>
            <a:r>
              <a:rPr lang="de-DE" sz="1400" b="1" dirty="0" smtClean="0"/>
              <a:t>Integration in die Gesellschaft</a:t>
            </a:r>
          </a:p>
          <a:p>
            <a:pPr algn="ctr"/>
            <a:r>
              <a:rPr lang="de-DE" sz="1400" dirty="0" smtClean="0"/>
              <a:t>Bachir </a:t>
            </a:r>
            <a:r>
              <a:rPr lang="de-DE" sz="1400" dirty="0" err="1" smtClean="0"/>
              <a:t>Yzidi</a:t>
            </a:r>
            <a:r>
              <a:rPr lang="de-DE" sz="1400" dirty="0" smtClean="0"/>
              <a:t>, Katrin </a:t>
            </a:r>
            <a:r>
              <a:rPr lang="de-DE" sz="1400" dirty="0" err="1" smtClean="0"/>
              <a:t>Gildner</a:t>
            </a:r>
            <a:endParaRPr lang="de-DE" sz="1400" dirty="0" smtClean="0"/>
          </a:p>
          <a:p>
            <a:pPr algn="ctr"/>
            <a:endParaRPr lang="de-DE" sz="1400" dirty="0"/>
          </a:p>
          <a:p>
            <a:pPr algn="ctr"/>
            <a:endParaRPr lang="de-DE" sz="1400" dirty="0"/>
          </a:p>
        </p:txBody>
      </p:sp>
    </p:spTree>
    <p:extLst>
      <p:ext uri="{BB962C8B-B14F-4D97-AF65-F5344CB8AC3E}">
        <p14:creationId xmlns:p14="http://schemas.microsoft.com/office/powerpoint/2010/main" val="419749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18</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smtClean="0"/>
              <a:t>2. Weiterbildungsinhalte</a:t>
            </a:r>
          </a:p>
          <a:p>
            <a:r>
              <a:rPr lang="de-DE" sz="2800" dirty="0" smtClean="0"/>
              <a:t>2.1 Interkulturelles Lernen</a:t>
            </a:r>
            <a:endParaRPr lang="de-DE" sz="2800" dirty="0"/>
          </a:p>
        </p:txBody>
      </p:sp>
      <p:sp>
        <p:nvSpPr>
          <p:cNvPr id="6" name="Textfeld 5"/>
          <p:cNvSpPr txBox="1"/>
          <p:nvPr/>
        </p:nvSpPr>
        <p:spPr>
          <a:xfrm>
            <a:off x="628651" y="1924049"/>
            <a:ext cx="8229600" cy="3139321"/>
          </a:xfrm>
          <a:prstGeom prst="rect">
            <a:avLst/>
          </a:prstGeom>
          <a:noFill/>
        </p:spPr>
        <p:txBody>
          <a:bodyPr wrap="square" rtlCol="0">
            <a:spAutoFit/>
          </a:bodyPr>
          <a:lstStyle/>
          <a:p>
            <a:r>
              <a:rPr lang="de-DE" b="1" dirty="0" smtClean="0"/>
              <a:t>Modul Interkulturelle Integration</a:t>
            </a:r>
          </a:p>
          <a:p>
            <a:endParaRPr lang="de-DE" dirty="0"/>
          </a:p>
          <a:p>
            <a:pPr marL="285750" indent="-285750">
              <a:buFont typeface="Arial" panose="020B0604020202020204" pitchFamily="34" charset="0"/>
              <a:buChar char="•"/>
            </a:pPr>
            <a:r>
              <a:rPr lang="de-DE" dirty="0" smtClean="0"/>
              <a:t>Hauptreferentinnen Dr. Noémie </a:t>
            </a:r>
            <a:r>
              <a:rPr lang="de-DE" dirty="0" err="1" smtClean="0"/>
              <a:t>Hermeking</a:t>
            </a:r>
            <a:r>
              <a:rPr lang="de-DE" dirty="0" smtClean="0"/>
              <a:t> und </a:t>
            </a:r>
            <a:r>
              <a:rPr lang="de-DE" dirty="0"/>
              <a:t>P</a:t>
            </a:r>
            <a:r>
              <a:rPr lang="de-DE" dirty="0" smtClean="0"/>
              <a:t>ari Niemann</a:t>
            </a:r>
          </a:p>
          <a:p>
            <a:pPr marL="285750" indent="-285750">
              <a:buFont typeface="Arial" panose="020B0604020202020204" pitchFamily="34" charset="0"/>
              <a:buChar char="•"/>
            </a:pPr>
            <a:r>
              <a:rPr lang="de-DE" dirty="0" smtClean="0"/>
              <a:t>Gastreferenten/innen: Sozialwissenschaftler</a:t>
            </a:r>
          </a:p>
          <a:p>
            <a:pPr marL="285750" indent="-285750">
              <a:buFont typeface="Arial" panose="020B0604020202020204" pitchFamily="34" charset="0"/>
              <a:buChar char="•"/>
            </a:pPr>
            <a:r>
              <a:rPr lang="de-DE" dirty="0" smtClean="0"/>
              <a:t>Primäre Inhalte:</a:t>
            </a:r>
          </a:p>
          <a:p>
            <a:pPr marL="266700" algn="just"/>
            <a:r>
              <a:rPr lang="de-DE" dirty="0">
                <a:cs typeface="Arial" panose="020B0604020202020204" pitchFamily="34" charset="0"/>
              </a:rPr>
              <a:t>In dieser eLearning Einheit erlernen </a:t>
            </a:r>
            <a:r>
              <a:rPr lang="de-DE" dirty="0" smtClean="0">
                <a:cs typeface="Arial" panose="020B0604020202020204" pitchFamily="34" charset="0"/>
              </a:rPr>
              <a:t>Sie sowohl theoretische, als auch praktische Grundlagen rund um das Interkulturelle Lernen und vertiefen diese. Frau Dr. Hermeking vermittelt zudem die Teilkompetenz Interkulturelle Kompetenz und ergänzt sich mit Frau Pari Niemann, die das Thema Interkulturelle Kommunikation behandelt. Beide Lehrfächer haben das Ziel die interkulturellen Handlungskompetenzen der </a:t>
            </a:r>
            <a:r>
              <a:rPr lang="de-DE" dirty="0">
                <a:cs typeface="Arial" panose="020B0604020202020204" pitchFamily="34" charset="0"/>
              </a:rPr>
              <a:t>T</a:t>
            </a:r>
            <a:r>
              <a:rPr lang="de-DE" dirty="0" smtClean="0">
                <a:cs typeface="Arial" panose="020B0604020202020204" pitchFamily="34" charset="0"/>
              </a:rPr>
              <a:t>eilnehmer/innen zu vertiefen.</a:t>
            </a:r>
          </a:p>
        </p:txBody>
      </p:sp>
    </p:spTree>
    <p:extLst>
      <p:ext uri="{BB962C8B-B14F-4D97-AF65-F5344CB8AC3E}">
        <p14:creationId xmlns:p14="http://schemas.microsoft.com/office/powerpoint/2010/main" val="3595581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19</a:t>
            </a:fld>
            <a:endParaRPr lang="de-DE"/>
          </a:p>
        </p:txBody>
      </p:sp>
      <p:sp>
        <p:nvSpPr>
          <p:cNvPr id="5" name="Textfeld 4"/>
          <p:cNvSpPr txBox="1"/>
          <p:nvPr/>
        </p:nvSpPr>
        <p:spPr>
          <a:xfrm>
            <a:off x="619125" y="0"/>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2.1 </a:t>
            </a:r>
            <a:r>
              <a:rPr lang="de-DE" sz="2800" dirty="0" smtClean="0"/>
              <a:t>Interkulturelles Lernen</a:t>
            </a:r>
            <a:endParaRPr lang="de-DE" sz="2800" dirty="0"/>
          </a:p>
          <a:p>
            <a:r>
              <a:rPr lang="de-DE" sz="2800" dirty="0" smtClean="0"/>
              <a:t>2.1.1 Interkulturelle Kompetenz</a:t>
            </a:r>
            <a:endParaRPr lang="de-DE" sz="2800" dirty="0"/>
          </a:p>
        </p:txBody>
      </p:sp>
      <p:sp>
        <p:nvSpPr>
          <p:cNvPr id="6" name="Textfeld 5"/>
          <p:cNvSpPr txBox="1"/>
          <p:nvPr/>
        </p:nvSpPr>
        <p:spPr>
          <a:xfrm>
            <a:off x="628651" y="1924049"/>
            <a:ext cx="8229600" cy="3416320"/>
          </a:xfrm>
          <a:prstGeom prst="rect">
            <a:avLst/>
          </a:prstGeom>
          <a:noFill/>
        </p:spPr>
        <p:txBody>
          <a:bodyPr wrap="square" rtlCol="0">
            <a:spAutoFit/>
          </a:bodyPr>
          <a:lstStyle/>
          <a:p>
            <a:r>
              <a:rPr lang="de-DE" b="1" dirty="0" smtClean="0"/>
              <a:t>Lehrfach: Interkulturelle Kompetenz</a:t>
            </a:r>
          </a:p>
          <a:p>
            <a:endParaRPr lang="de-DE" dirty="0"/>
          </a:p>
          <a:p>
            <a:pPr marL="285750" indent="-285750">
              <a:buFont typeface="Arial" panose="020B0604020202020204" pitchFamily="34" charset="0"/>
              <a:buChar char="•"/>
            </a:pPr>
            <a:r>
              <a:rPr lang="de-DE" dirty="0" smtClean="0"/>
              <a:t>Hauptreferentin: Dr. Noémie </a:t>
            </a:r>
            <a:r>
              <a:rPr lang="de-DE" dirty="0" err="1" smtClean="0"/>
              <a:t>Hermeking</a:t>
            </a:r>
            <a:endParaRPr lang="de-DE" dirty="0" smtClean="0"/>
          </a:p>
          <a:p>
            <a:pPr marL="285750" indent="-285750">
              <a:buFont typeface="Arial" panose="020B0604020202020204" pitchFamily="34" charset="0"/>
              <a:buChar char="•"/>
            </a:pPr>
            <a:r>
              <a:rPr lang="de-DE" dirty="0" smtClean="0"/>
              <a:t>Primäre Inhalte: </a:t>
            </a:r>
            <a:endParaRPr lang="de-DE" dirty="0" smtClean="0">
              <a:solidFill>
                <a:srgbClr val="FF0000"/>
              </a:solidFill>
            </a:endParaRPr>
          </a:p>
          <a:p>
            <a:pPr marL="266700"/>
            <a:r>
              <a:rPr lang="de-DE" dirty="0">
                <a:cs typeface="Arial" panose="020B0604020202020204" pitchFamily="34" charset="0"/>
              </a:rPr>
              <a:t>In dieser eLearning Einheit erlernen Sie Interkulturelle Kompetenz. Interkulturelle Kompetenz muss als eine Basisqualifikation für den Alltag aller Gesellschaften, die sich mit Mitgliedern anderer Kulturen erfolgreich auseinandersetzen möchten, angesehen werden. Durch das Umsetzen von Interkultureller Kompetenz  wird „der Andere“ nicht mehr als Gefahr angesehen, sondern die Möglichkeit gegeben die interkulturelle Verständigung zu </a:t>
            </a:r>
            <a:r>
              <a:rPr lang="de-DE" dirty="0" smtClean="0">
                <a:cs typeface="Arial" panose="020B0604020202020204" pitchFamily="34" charset="0"/>
              </a:rPr>
              <a:t>optimieren. Nicht </a:t>
            </a:r>
            <a:r>
              <a:rPr lang="de-DE" dirty="0">
                <a:cs typeface="Arial" panose="020B0604020202020204" pitchFamily="34" charset="0"/>
              </a:rPr>
              <a:t>zuletzt hilft Interkulturelle Kompetenz Missverständnisse aufzudecken und den </a:t>
            </a:r>
            <a:r>
              <a:rPr lang="de-DE" dirty="0" err="1">
                <a:cs typeface="Arial" panose="020B0604020202020204" pitchFamily="34" charset="0"/>
              </a:rPr>
              <a:t>Dichotomiediskurs</a:t>
            </a:r>
            <a:r>
              <a:rPr lang="de-DE" dirty="0">
                <a:cs typeface="Arial" panose="020B0604020202020204" pitchFamily="34" charset="0"/>
              </a:rPr>
              <a:t> des „wir“ und „ die anderen“ abzubauen.</a:t>
            </a:r>
            <a:endParaRPr lang="en-US" dirty="0">
              <a:cs typeface="Arial" panose="020B0604020202020204" pitchFamily="34" charset="0"/>
            </a:endParaRPr>
          </a:p>
        </p:txBody>
      </p:sp>
    </p:spTree>
    <p:extLst>
      <p:ext uri="{BB962C8B-B14F-4D97-AF65-F5344CB8AC3E}">
        <p14:creationId xmlns:p14="http://schemas.microsoft.com/office/powerpoint/2010/main" val="301094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a:t>
            </a:fld>
            <a:endParaRPr lang="de-DE"/>
          </a:p>
        </p:txBody>
      </p:sp>
      <p:sp>
        <p:nvSpPr>
          <p:cNvPr id="5" name="Textfeld 4"/>
          <p:cNvSpPr txBox="1"/>
          <p:nvPr/>
        </p:nvSpPr>
        <p:spPr>
          <a:xfrm>
            <a:off x="628650" y="352425"/>
            <a:ext cx="5286375" cy="646331"/>
          </a:xfrm>
          <a:prstGeom prst="rect">
            <a:avLst/>
          </a:prstGeom>
          <a:noFill/>
        </p:spPr>
        <p:txBody>
          <a:bodyPr wrap="square" rtlCol="0">
            <a:spAutoFit/>
          </a:bodyPr>
          <a:lstStyle/>
          <a:p>
            <a:r>
              <a:rPr lang="de-DE" sz="3600" b="1" dirty="0" smtClean="0"/>
              <a:t>Gliederung</a:t>
            </a:r>
          </a:p>
        </p:txBody>
      </p:sp>
      <p:sp>
        <p:nvSpPr>
          <p:cNvPr id="6" name="Textfeld 5"/>
          <p:cNvSpPr txBox="1"/>
          <p:nvPr/>
        </p:nvSpPr>
        <p:spPr>
          <a:xfrm>
            <a:off x="628651" y="1507489"/>
            <a:ext cx="8229600" cy="5078313"/>
          </a:xfrm>
          <a:prstGeom prst="rect">
            <a:avLst/>
          </a:prstGeom>
          <a:noFill/>
        </p:spPr>
        <p:txBody>
          <a:bodyPr wrap="square" rtlCol="0">
            <a:spAutoFit/>
          </a:bodyPr>
          <a:lstStyle/>
          <a:p>
            <a:pPr marL="342900" indent="-342900">
              <a:buAutoNum type="arabicPeriod"/>
            </a:pPr>
            <a:r>
              <a:rPr lang="de-DE" dirty="0" smtClean="0"/>
              <a:t>Unser Programm</a:t>
            </a:r>
          </a:p>
          <a:p>
            <a:pPr lvl="1"/>
            <a:r>
              <a:rPr lang="de-DE" dirty="0" smtClean="0"/>
              <a:t>1.1 Programmüberblick</a:t>
            </a:r>
          </a:p>
          <a:p>
            <a:pPr lvl="1"/>
            <a:r>
              <a:rPr lang="de-DE" dirty="0" smtClean="0"/>
              <a:t>1.2 Unsere Zertifikatslehrgänge</a:t>
            </a:r>
          </a:p>
          <a:p>
            <a:pPr lvl="1"/>
            <a:r>
              <a:rPr lang="de-DE" dirty="0" smtClean="0"/>
              <a:t>1.3 Bericht vom Sommersemester 2016</a:t>
            </a:r>
          </a:p>
          <a:p>
            <a:pPr lvl="1"/>
            <a:r>
              <a:rPr lang="de-DE" dirty="0" smtClean="0"/>
              <a:t>1.4 Weiterbildungsangebot für das Wintersemester 2016</a:t>
            </a:r>
          </a:p>
          <a:p>
            <a:pPr lvl="1"/>
            <a:r>
              <a:rPr lang="de-DE" dirty="0" smtClean="0"/>
              <a:t>1.5 Unsere Organisation</a:t>
            </a:r>
          </a:p>
          <a:p>
            <a:pPr lvl="1"/>
            <a:endParaRPr lang="de-DE" dirty="0" smtClean="0"/>
          </a:p>
          <a:p>
            <a:pPr marL="342900" indent="-342900">
              <a:buAutoNum type="arabicPeriod"/>
            </a:pPr>
            <a:r>
              <a:rPr lang="de-DE" dirty="0" smtClean="0"/>
              <a:t>Weiterbildungsinhalte zur „Interkulturelle Integration“</a:t>
            </a:r>
          </a:p>
          <a:p>
            <a:pPr lvl="1"/>
            <a:r>
              <a:rPr lang="de-DE" dirty="0" smtClean="0"/>
              <a:t>2.1 Interkulturelles Lernen</a:t>
            </a:r>
          </a:p>
          <a:p>
            <a:pPr lvl="1"/>
            <a:r>
              <a:rPr lang="de-DE" dirty="0" smtClean="0"/>
              <a:t>2.2 Integration in Staat und Unternehmen</a:t>
            </a:r>
          </a:p>
          <a:p>
            <a:pPr lvl="1"/>
            <a:r>
              <a:rPr lang="de-DE" dirty="0" smtClean="0"/>
              <a:t>2.3 Integration in die Gesellschaft</a:t>
            </a:r>
          </a:p>
          <a:p>
            <a:pPr lvl="1"/>
            <a:r>
              <a:rPr lang="de-DE" dirty="0" smtClean="0"/>
              <a:t>2.3 Internationale Unternehmen</a:t>
            </a:r>
          </a:p>
          <a:p>
            <a:pPr lvl="1"/>
            <a:r>
              <a:rPr lang="de-DE" dirty="0" smtClean="0"/>
              <a:t>2.4 Länderreferate</a:t>
            </a:r>
          </a:p>
          <a:p>
            <a:pPr lvl="1"/>
            <a:endParaRPr lang="de-DE" dirty="0" smtClean="0"/>
          </a:p>
          <a:p>
            <a:pPr marL="342900" indent="-342900">
              <a:buAutoNum type="arabicPeriod"/>
            </a:pPr>
            <a:r>
              <a:rPr lang="de-DE" dirty="0" smtClean="0"/>
              <a:t>Lehrplan im Detail</a:t>
            </a:r>
          </a:p>
          <a:p>
            <a:pPr marL="342900" indent="-342900">
              <a:buAutoNum type="arabicPeriod"/>
            </a:pPr>
            <a:endParaRPr lang="de-DE" dirty="0" smtClean="0"/>
          </a:p>
          <a:p>
            <a:pPr marL="342900" indent="-342900">
              <a:buFontTx/>
              <a:buAutoNum type="arabicPeriod"/>
            </a:pPr>
            <a:r>
              <a:rPr lang="de-DE" dirty="0"/>
              <a:t>Die Dozenten</a:t>
            </a:r>
          </a:p>
          <a:p>
            <a:endParaRPr lang="de-DE" dirty="0"/>
          </a:p>
        </p:txBody>
      </p:sp>
    </p:spTree>
    <p:extLst>
      <p:ext uri="{BB962C8B-B14F-4D97-AF65-F5344CB8AC3E}">
        <p14:creationId xmlns:p14="http://schemas.microsoft.com/office/powerpoint/2010/main" val="3971972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20</a:t>
            </a:fld>
            <a:endParaRPr lang="de-DE"/>
          </a:p>
        </p:txBody>
      </p:sp>
      <p:sp>
        <p:nvSpPr>
          <p:cNvPr id="6" name="Textfeld 5"/>
          <p:cNvSpPr txBox="1"/>
          <p:nvPr/>
        </p:nvSpPr>
        <p:spPr>
          <a:xfrm>
            <a:off x="628651" y="1924049"/>
            <a:ext cx="8229600" cy="3693319"/>
          </a:xfrm>
          <a:prstGeom prst="rect">
            <a:avLst/>
          </a:prstGeom>
          <a:noFill/>
        </p:spPr>
        <p:txBody>
          <a:bodyPr wrap="square" rtlCol="0">
            <a:spAutoFit/>
          </a:bodyPr>
          <a:lstStyle/>
          <a:p>
            <a:r>
              <a:rPr lang="de-DE" b="1" dirty="0" smtClean="0"/>
              <a:t>Lehrfach Interkulturelle Kompetenz: </a:t>
            </a:r>
            <a:r>
              <a:rPr lang="de-DE" b="1" dirty="0"/>
              <a:t>d</a:t>
            </a:r>
            <a:r>
              <a:rPr lang="de-DE" b="1" dirty="0" smtClean="0"/>
              <a:t>as Programm im Detail</a:t>
            </a:r>
          </a:p>
          <a:p>
            <a:endParaRPr lang="de-DE" dirty="0"/>
          </a:p>
          <a:p>
            <a:pPr marL="285750" indent="-285750">
              <a:buFont typeface="Arial" panose="020B0604020202020204" pitchFamily="34" charset="0"/>
              <a:buChar char="•"/>
            </a:pPr>
            <a:r>
              <a:rPr lang="de-DE" dirty="0" smtClean="0"/>
              <a:t>Grundlagen (Dr. </a:t>
            </a:r>
            <a:r>
              <a:rPr lang="de-DE" dirty="0" err="1" smtClean="0"/>
              <a:t>Hermeking</a:t>
            </a:r>
            <a:r>
              <a:rPr lang="de-DE" dirty="0" smtClean="0"/>
              <a:t>)</a:t>
            </a:r>
          </a:p>
          <a:p>
            <a:pPr marL="742950" lvl="1" indent="-285750">
              <a:buFont typeface="Arial" panose="020B0604020202020204" pitchFamily="34" charset="0"/>
              <a:buChar char="•"/>
            </a:pPr>
            <a:r>
              <a:rPr lang="de-DE" dirty="0"/>
              <a:t>Theorie der Integration seit 1970 </a:t>
            </a:r>
            <a:endParaRPr lang="de-DE" dirty="0" smtClean="0"/>
          </a:p>
          <a:p>
            <a:pPr marL="742950" lvl="1" indent="-285750">
              <a:buFont typeface="Arial" panose="020B0604020202020204" pitchFamily="34" charset="0"/>
              <a:buChar char="•"/>
            </a:pPr>
            <a:r>
              <a:rPr lang="de-DE" dirty="0" smtClean="0"/>
              <a:t>Ethnologie &amp; Kultur? </a:t>
            </a:r>
            <a:r>
              <a:rPr lang="de-DE" dirty="0" err="1" smtClean="0"/>
              <a:t>Multikulturalität</a:t>
            </a:r>
            <a:r>
              <a:rPr lang="de-DE" dirty="0"/>
              <a:t>, Interkulturalität und Transkulturalität</a:t>
            </a:r>
          </a:p>
          <a:p>
            <a:pPr marL="742950" lvl="1" indent="-285750">
              <a:buFont typeface="Arial" panose="020B0604020202020204" pitchFamily="34" charset="0"/>
              <a:buChar char="•"/>
            </a:pPr>
            <a:r>
              <a:rPr lang="de-DE" dirty="0" smtClean="0"/>
              <a:t>Interkulturelle </a:t>
            </a:r>
            <a:r>
              <a:rPr lang="de-DE" dirty="0"/>
              <a:t>Kompetenz aus ethnologischer </a:t>
            </a:r>
            <a:r>
              <a:rPr lang="de-DE" dirty="0" smtClean="0"/>
              <a:t>Sicht. Definition </a:t>
            </a:r>
            <a:r>
              <a:rPr lang="de-DE" dirty="0"/>
              <a:t>von Interkultureller Kompetenz</a:t>
            </a:r>
          </a:p>
          <a:p>
            <a:pPr marL="285750" indent="-285750">
              <a:buFont typeface="Arial" panose="020B0604020202020204" pitchFamily="34" charset="0"/>
              <a:buChar char="•"/>
            </a:pPr>
            <a:r>
              <a:rPr lang="de-DE" dirty="0" smtClean="0"/>
              <a:t>Vertiefung (Dr. </a:t>
            </a:r>
            <a:r>
              <a:rPr lang="de-DE" dirty="0" err="1" smtClean="0"/>
              <a:t>Hermeking</a:t>
            </a:r>
            <a:r>
              <a:rPr lang="de-DE" dirty="0" smtClean="0"/>
              <a:t>)</a:t>
            </a:r>
          </a:p>
          <a:p>
            <a:pPr marL="742950" lvl="1" indent="-285750">
              <a:buFont typeface="Arial" panose="020B0604020202020204" pitchFamily="34" charset="0"/>
              <a:buChar char="•"/>
            </a:pPr>
            <a:r>
              <a:rPr lang="de-DE" dirty="0"/>
              <a:t>Flüchtlingsarbeit und </a:t>
            </a:r>
            <a:r>
              <a:rPr lang="en-US" dirty="0"/>
              <a:t>Traumata (PTSD)</a:t>
            </a:r>
            <a:endParaRPr lang="de-DE" dirty="0"/>
          </a:p>
          <a:p>
            <a:pPr marL="742950" lvl="1" indent="-285750">
              <a:buFont typeface="Arial" panose="020B0604020202020204" pitchFamily="34" charset="0"/>
              <a:buChar char="•"/>
            </a:pPr>
            <a:r>
              <a:rPr lang="de-DE" dirty="0"/>
              <a:t>Stereotypen </a:t>
            </a:r>
            <a:r>
              <a:rPr lang="de-DE" dirty="0" smtClean="0"/>
              <a:t>und Vorurteile </a:t>
            </a:r>
            <a:r>
              <a:rPr lang="de-DE" dirty="0"/>
              <a:t>Eigenkulturelles und </a:t>
            </a:r>
            <a:r>
              <a:rPr lang="de-DE" dirty="0" smtClean="0"/>
              <a:t>Fremdkulturelles und „</a:t>
            </a:r>
            <a:r>
              <a:rPr lang="de-DE" dirty="0"/>
              <a:t>Stammtischparolen“</a:t>
            </a:r>
          </a:p>
          <a:p>
            <a:pPr marL="742950" lvl="1" indent="-285750">
              <a:buFont typeface="Arial" panose="020B0604020202020204" pitchFamily="34" charset="0"/>
              <a:buChar char="•"/>
            </a:pPr>
            <a:r>
              <a:rPr lang="de-DE" dirty="0" smtClean="0"/>
              <a:t>Missverständnisse </a:t>
            </a:r>
            <a:r>
              <a:rPr lang="de-DE" dirty="0"/>
              <a:t>verstehen</a:t>
            </a:r>
          </a:p>
          <a:p>
            <a:pPr marL="742950" lvl="1" indent="-285750">
              <a:buFont typeface="Arial" panose="020B0604020202020204" pitchFamily="34" charset="0"/>
              <a:buChar char="•"/>
            </a:pPr>
            <a:r>
              <a:rPr lang="de-DE" dirty="0" smtClean="0"/>
              <a:t>Grenzen </a:t>
            </a:r>
            <a:r>
              <a:rPr lang="de-DE" dirty="0"/>
              <a:t>der interkulturellen Kompetenz</a:t>
            </a:r>
          </a:p>
        </p:txBody>
      </p:sp>
      <p:sp>
        <p:nvSpPr>
          <p:cNvPr id="7" name="Textfeld 6"/>
          <p:cNvSpPr txBox="1"/>
          <p:nvPr/>
        </p:nvSpPr>
        <p:spPr>
          <a:xfrm>
            <a:off x="619125" y="0"/>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2.1 </a:t>
            </a:r>
            <a:r>
              <a:rPr lang="de-DE" sz="2800" dirty="0" smtClean="0"/>
              <a:t>Interkulturelles Lernen </a:t>
            </a:r>
            <a:endParaRPr lang="de-DE" sz="2800" dirty="0"/>
          </a:p>
          <a:p>
            <a:r>
              <a:rPr lang="de-DE" sz="2800" dirty="0" smtClean="0"/>
              <a:t>2.1.1 Interkulturelle Kompetenz</a:t>
            </a:r>
            <a:endParaRPr lang="de-DE" sz="2800" dirty="0"/>
          </a:p>
        </p:txBody>
      </p:sp>
    </p:spTree>
    <p:extLst>
      <p:ext uri="{BB962C8B-B14F-4D97-AF65-F5344CB8AC3E}">
        <p14:creationId xmlns:p14="http://schemas.microsoft.com/office/powerpoint/2010/main" val="2540645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21</a:t>
            </a:fld>
            <a:endParaRPr lang="de-DE"/>
          </a:p>
        </p:txBody>
      </p:sp>
      <p:sp>
        <p:nvSpPr>
          <p:cNvPr id="6" name="Textfeld 5"/>
          <p:cNvSpPr txBox="1"/>
          <p:nvPr/>
        </p:nvSpPr>
        <p:spPr>
          <a:xfrm>
            <a:off x="628651" y="1924049"/>
            <a:ext cx="8229600" cy="3139321"/>
          </a:xfrm>
          <a:prstGeom prst="rect">
            <a:avLst/>
          </a:prstGeom>
          <a:noFill/>
        </p:spPr>
        <p:txBody>
          <a:bodyPr wrap="square" rtlCol="0">
            <a:spAutoFit/>
          </a:bodyPr>
          <a:lstStyle/>
          <a:p>
            <a:r>
              <a:rPr lang="de-DE" b="1" dirty="0" smtClean="0"/>
              <a:t>Lehrfach Interkulturelle Kommunikation</a:t>
            </a:r>
          </a:p>
          <a:p>
            <a:endParaRPr lang="de-DE" dirty="0"/>
          </a:p>
          <a:p>
            <a:pPr marL="285750" indent="-285750">
              <a:buFont typeface="Arial" panose="020B0604020202020204" pitchFamily="34" charset="0"/>
              <a:buChar char="•"/>
            </a:pPr>
            <a:r>
              <a:rPr lang="de-DE" dirty="0" smtClean="0"/>
              <a:t>Hauptreferentin: Pari Niemann</a:t>
            </a:r>
          </a:p>
          <a:p>
            <a:pPr marL="285750" indent="-285750">
              <a:buFont typeface="Arial" panose="020B0604020202020204" pitchFamily="34" charset="0"/>
              <a:buChar char="•"/>
            </a:pPr>
            <a:r>
              <a:rPr lang="de-DE" dirty="0" smtClean="0"/>
              <a:t>Primäre Inhalte:</a:t>
            </a:r>
          </a:p>
          <a:p>
            <a:r>
              <a:rPr lang="de-DE" dirty="0" smtClean="0">
                <a:cs typeface="Arial" panose="020B0604020202020204" pitchFamily="34" charset="0"/>
              </a:rPr>
              <a:t>Die </a:t>
            </a:r>
            <a:r>
              <a:rPr lang="de-DE" dirty="0">
                <a:cs typeface="Arial" panose="020B0604020202020204" pitchFamily="34" charset="0"/>
              </a:rPr>
              <a:t>deutsche Gesellschaft wird kulturell immer vielfältiger. </a:t>
            </a:r>
            <a:r>
              <a:rPr lang="de-DE" dirty="0" smtClean="0">
                <a:cs typeface="Arial" panose="020B0604020202020204" pitchFamily="34" charset="0"/>
              </a:rPr>
              <a:t>Ein Fünftel </a:t>
            </a:r>
            <a:r>
              <a:rPr lang="de-DE" dirty="0">
                <a:cs typeface="Arial" panose="020B0604020202020204" pitchFamily="34" charset="0"/>
              </a:rPr>
              <a:t>der Bevölkerung in Deutschland </a:t>
            </a:r>
            <a:r>
              <a:rPr lang="de-DE" dirty="0" smtClean="0">
                <a:cs typeface="Arial" panose="020B0604020202020204" pitchFamily="34" charset="0"/>
              </a:rPr>
              <a:t>hat bereits Migrationshintergrund. </a:t>
            </a:r>
            <a:r>
              <a:rPr lang="de-DE" dirty="0">
                <a:cs typeface="Arial" panose="020B0604020202020204" pitchFamily="34" charset="0"/>
              </a:rPr>
              <a:t>Zudem stellt der Zuzug von </a:t>
            </a:r>
            <a:r>
              <a:rPr lang="de-DE" dirty="0" smtClean="0">
                <a:cs typeface="Arial" panose="020B0604020202020204" pitchFamily="34" charset="0"/>
              </a:rPr>
              <a:t>geflüchteten </a:t>
            </a:r>
            <a:r>
              <a:rPr lang="de-DE" dirty="0">
                <a:cs typeface="Arial" panose="020B0604020202020204" pitchFamily="34" charset="0"/>
              </a:rPr>
              <a:t>Menschen in den letzten Jahren eine interkulturelle Herausforderung für </a:t>
            </a:r>
            <a:r>
              <a:rPr lang="de-DE" dirty="0" smtClean="0">
                <a:cs typeface="Arial" panose="020B0604020202020204" pitchFamily="34" charset="0"/>
              </a:rPr>
              <a:t>Mehrheiten </a:t>
            </a:r>
            <a:r>
              <a:rPr lang="de-DE" dirty="0">
                <a:cs typeface="Arial" panose="020B0604020202020204" pitchFamily="34" charset="0"/>
              </a:rPr>
              <a:t>und Minderheiten in diesem Land. In dieser eLearning-Einheit werden </a:t>
            </a:r>
            <a:r>
              <a:rPr lang="de-DE" dirty="0" smtClean="0">
                <a:cs typeface="Arial" panose="020B0604020202020204" pitchFamily="34" charset="0"/>
              </a:rPr>
              <a:t>theoretische </a:t>
            </a:r>
            <a:r>
              <a:rPr lang="de-DE" dirty="0">
                <a:cs typeface="Arial" panose="020B0604020202020204" pitchFamily="34" charset="0"/>
              </a:rPr>
              <a:t>Grundlagen der interkulturellen Kommunikation aus der </a:t>
            </a:r>
            <a:r>
              <a:rPr lang="de-DE" dirty="0" smtClean="0">
                <a:cs typeface="Arial" panose="020B0604020202020204" pitchFamily="34" charset="0"/>
              </a:rPr>
              <a:t>Kommunikationswissenschaft</a:t>
            </a:r>
            <a:r>
              <a:rPr lang="de-DE" dirty="0">
                <a:cs typeface="Arial" panose="020B0604020202020204" pitchFamily="34" charset="0"/>
              </a:rPr>
              <a:t>, Soziolinguistik und </a:t>
            </a:r>
            <a:r>
              <a:rPr lang="de-DE" dirty="0" err="1">
                <a:cs typeface="Arial" panose="020B0604020202020204" pitchFamily="34" charset="0"/>
              </a:rPr>
              <a:t>Xenologie</a:t>
            </a:r>
            <a:r>
              <a:rPr lang="de-DE" dirty="0">
                <a:cs typeface="Arial" panose="020B0604020202020204" pitchFamily="34" charset="0"/>
              </a:rPr>
              <a:t> behandelt und mit einer Vielzahl von Beispielen aus der Praxis </a:t>
            </a:r>
            <a:r>
              <a:rPr lang="de-DE" dirty="0" smtClean="0">
                <a:cs typeface="Arial" panose="020B0604020202020204" pitchFamily="34" charset="0"/>
              </a:rPr>
              <a:t>veranschaulicht.</a:t>
            </a:r>
            <a:endParaRPr lang="de-DE" dirty="0">
              <a:cs typeface="Arial" panose="020B0604020202020204" pitchFamily="34" charset="0"/>
            </a:endParaRPr>
          </a:p>
        </p:txBody>
      </p:sp>
      <p:sp>
        <p:nvSpPr>
          <p:cNvPr id="7" name="Textfeld 6"/>
          <p:cNvSpPr txBox="1"/>
          <p:nvPr/>
        </p:nvSpPr>
        <p:spPr>
          <a:xfrm>
            <a:off x="619125" y="0"/>
            <a:ext cx="583882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2.1 </a:t>
            </a:r>
            <a:r>
              <a:rPr lang="de-DE" sz="2800" dirty="0" smtClean="0"/>
              <a:t>Interkulturelles Lernen</a:t>
            </a:r>
            <a:endParaRPr lang="de-DE" dirty="0"/>
          </a:p>
          <a:p>
            <a:r>
              <a:rPr lang="de-DE" sz="2800" dirty="0" smtClean="0"/>
              <a:t>2.1.2 </a:t>
            </a:r>
            <a:r>
              <a:rPr lang="de-DE" sz="2800" dirty="0"/>
              <a:t>Interkulturelle Kommunikation</a:t>
            </a:r>
          </a:p>
        </p:txBody>
      </p:sp>
    </p:spTree>
    <p:extLst>
      <p:ext uri="{BB962C8B-B14F-4D97-AF65-F5344CB8AC3E}">
        <p14:creationId xmlns:p14="http://schemas.microsoft.com/office/powerpoint/2010/main" val="1425773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22</a:t>
            </a:fld>
            <a:endParaRPr lang="de-DE"/>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Lehrfach Interkulturelle Kommunikation: das Programm im Detail</a:t>
            </a:r>
          </a:p>
          <a:p>
            <a:endParaRPr lang="de-DE" dirty="0"/>
          </a:p>
          <a:p>
            <a:pPr marL="285750" indent="-285750">
              <a:buFont typeface="Arial" panose="020B0604020202020204" pitchFamily="34" charset="0"/>
              <a:buChar char="•"/>
            </a:pPr>
            <a:r>
              <a:rPr lang="de-DE" dirty="0" smtClean="0"/>
              <a:t>Grundlagen (Niemann)</a:t>
            </a:r>
          </a:p>
          <a:p>
            <a:pPr marL="742950" lvl="1" indent="-285750">
              <a:buFont typeface="Arial" panose="020B0604020202020204" pitchFamily="34" charset="0"/>
              <a:buChar char="•"/>
            </a:pPr>
            <a:r>
              <a:rPr lang="de-DE" dirty="0" smtClean="0"/>
              <a:t>Einwanderungsland </a:t>
            </a:r>
            <a:r>
              <a:rPr lang="de-DE" dirty="0"/>
              <a:t>Deutschland, eine historische </a:t>
            </a:r>
            <a:r>
              <a:rPr lang="de-DE" dirty="0" smtClean="0"/>
              <a:t>Einführung</a:t>
            </a:r>
          </a:p>
          <a:p>
            <a:pPr marL="742950" lvl="1" indent="-285750">
              <a:buFont typeface="Arial" panose="020B0604020202020204" pitchFamily="34" charset="0"/>
              <a:buChar char="•"/>
            </a:pPr>
            <a:r>
              <a:rPr lang="de-DE" dirty="0" smtClean="0"/>
              <a:t>"</a:t>
            </a:r>
            <a:r>
              <a:rPr lang="de-DE" dirty="0"/>
              <a:t>Die Bedeutung eines Wortes ist sein Gebrauch in der Sprache."  (Wittgenstein) Wie Worte manipulieren </a:t>
            </a:r>
            <a:r>
              <a:rPr lang="de-DE" dirty="0" smtClean="0"/>
              <a:t>können</a:t>
            </a:r>
            <a:r>
              <a:rPr lang="de-DE" dirty="0"/>
              <a:t>!</a:t>
            </a:r>
            <a:endParaRPr lang="de-DE" dirty="0" smtClean="0"/>
          </a:p>
          <a:p>
            <a:pPr marL="742950" lvl="1" indent="-285750">
              <a:buFont typeface="Arial" panose="020B0604020202020204" pitchFamily="34" charset="0"/>
              <a:buChar char="•"/>
            </a:pPr>
            <a:r>
              <a:rPr lang="de-DE" dirty="0" err="1" smtClean="0"/>
              <a:t>Intersektionalität</a:t>
            </a:r>
            <a:r>
              <a:rPr lang="de-DE" dirty="0" smtClean="0"/>
              <a:t> </a:t>
            </a:r>
            <a:r>
              <a:rPr lang="de-DE" dirty="0"/>
              <a:t>und Mehrfach-Diskriminierung</a:t>
            </a:r>
          </a:p>
          <a:p>
            <a:pPr marL="742950" lvl="1"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t>Vertiefung (Niemann)</a:t>
            </a:r>
            <a:endParaRPr lang="de-DE" dirty="0"/>
          </a:p>
          <a:p>
            <a:pPr marL="742950" lvl="1" indent="-285750">
              <a:buFont typeface="Arial" panose="020B0604020202020204" pitchFamily="34" charset="0"/>
              <a:buChar char="•"/>
            </a:pPr>
            <a:r>
              <a:rPr lang="de-DE" dirty="0"/>
              <a:t>Paternalismus und </a:t>
            </a:r>
            <a:r>
              <a:rPr lang="de-DE" dirty="0" err="1"/>
              <a:t>Be-Mutterung</a:t>
            </a:r>
            <a:r>
              <a:rPr lang="de-DE" dirty="0"/>
              <a:t>. Wie </a:t>
            </a:r>
            <a:r>
              <a:rPr lang="de-DE" dirty="0" smtClean="0"/>
              <a:t>Helfer/innen </a:t>
            </a:r>
            <a:r>
              <a:rPr lang="de-DE" dirty="0"/>
              <a:t>die Selbstständigkeit verhindern können!</a:t>
            </a:r>
          </a:p>
          <a:p>
            <a:pPr marL="742950" lvl="1" indent="-285750">
              <a:buFont typeface="Arial" panose="020B0604020202020204" pitchFamily="34" charset="0"/>
              <a:buChar char="•"/>
            </a:pPr>
            <a:r>
              <a:rPr lang="en-US" dirty="0" smtClean="0"/>
              <a:t>Cultures </a:t>
            </a:r>
            <a:r>
              <a:rPr lang="en-US" dirty="0"/>
              <a:t>don´t communicate, people do!</a:t>
            </a:r>
            <a:endParaRPr lang="de-DE" dirty="0"/>
          </a:p>
          <a:p>
            <a:pPr marL="742950" lvl="1" indent="-285750">
              <a:buFont typeface="Arial" panose="020B0604020202020204" pitchFamily="34" charset="0"/>
              <a:buChar char="•"/>
            </a:pPr>
            <a:r>
              <a:rPr lang="de-DE" dirty="0" smtClean="0"/>
              <a:t>Schwarz-weiß-buntes </a:t>
            </a:r>
            <a:r>
              <a:rPr lang="de-DE" dirty="0"/>
              <a:t>Deutschland. Ein Blick in die demographische Entwicklung Deutschlands.</a:t>
            </a:r>
          </a:p>
          <a:p>
            <a:pPr marL="742950" lvl="1" indent="-285750">
              <a:buFont typeface="Arial" panose="020B0604020202020204" pitchFamily="34" charset="0"/>
              <a:buChar char="•"/>
            </a:pPr>
            <a:r>
              <a:rPr lang="de-DE" dirty="0"/>
              <a:t>Alltags-Rassismus und was man/frau dagegen tut.</a:t>
            </a:r>
          </a:p>
          <a:p>
            <a:endParaRPr lang="de-DE" dirty="0"/>
          </a:p>
        </p:txBody>
      </p:sp>
      <p:sp>
        <p:nvSpPr>
          <p:cNvPr id="7" name="Textfeld 6"/>
          <p:cNvSpPr txBox="1"/>
          <p:nvPr/>
        </p:nvSpPr>
        <p:spPr>
          <a:xfrm>
            <a:off x="619125" y="0"/>
            <a:ext cx="583882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2.1 </a:t>
            </a:r>
            <a:r>
              <a:rPr lang="de-DE" sz="2800" dirty="0" smtClean="0"/>
              <a:t>Interkulturelles Lernen</a:t>
            </a:r>
            <a:endParaRPr lang="de-DE" sz="2000" dirty="0"/>
          </a:p>
          <a:p>
            <a:r>
              <a:rPr lang="de-DE" sz="2800" dirty="0" smtClean="0"/>
              <a:t>2.1.2 </a:t>
            </a:r>
            <a:r>
              <a:rPr lang="de-DE" sz="2800" dirty="0"/>
              <a:t>Interkulturelle Kommunikation</a:t>
            </a:r>
          </a:p>
        </p:txBody>
      </p:sp>
    </p:spTree>
    <p:extLst>
      <p:ext uri="{BB962C8B-B14F-4D97-AF65-F5344CB8AC3E}">
        <p14:creationId xmlns:p14="http://schemas.microsoft.com/office/powerpoint/2010/main" val="1199637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23</a:t>
            </a:fld>
            <a:endParaRPr lang="de-DE"/>
          </a:p>
        </p:txBody>
      </p:sp>
      <p:sp>
        <p:nvSpPr>
          <p:cNvPr id="5" name="Textfeld 4"/>
          <p:cNvSpPr txBox="1"/>
          <p:nvPr/>
        </p:nvSpPr>
        <p:spPr>
          <a:xfrm>
            <a:off x="628650" y="21934"/>
            <a:ext cx="6341110" cy="1077218"/>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2.2 Integration in Staat &amp; Unternehmen</a:t>
            </a:r>
            <a:endParaRPr lang="de-DE" sz="2800" dirty="0"/>
          </a:p>
        </p:txBody>
      </p:sp>
      <p:sp>
        <p:nvSpPr>
          <p:cNvPr id="6" name="Textfeld 5"/>
          <p:cNvSpPr txBox="1"/>
          <p:nvPr/>
        </p:nvSpPr>
        <p:spPr>
          <a:xfrm>
            <a:off x="628651" y="1924049"/>
            <a:ext cx="8229600" cy="3139321"/>
          </a:xfrm>
          <a:prstGeom prst="rect">
            <a:avLst/>
          </a:prstGeom>
          <a:noFill/>
        </p:spPr>
        <p:txBody>
          <a:bodyPr wrap="square" rtlCol="0">
            <a:spAutoFit/>
          </a:bodyPr>
          <a:lstStyle/>
          <a:p>
            <a:r>
              <a:rPr lang="de-DE" b="1" dirty="0" smtClean="0"/>
              <a:t>Modul: Integration in Deutschland</a:t>
            </a:r>
          </a:p>
          <a:p>
            <a:endParaRPr lang="de-DE" dirty="0"/>
          </a:p>
          <a:p>
            <a:pPr marL="285750" indent="-285750">
              <a:buFont typeface="Arial" panose="020B0604020202020204" pitchFamily="34" charset="0"/>
              <a:buChar char="•"/>
            </a:pPr>
            <a:r>
              <a:rPr lang="de-DE" dirty="0" smtClean="0"/>
              <a:t>Hauptreferenten/innen: Dr</a:t>
            </a:r>
            <a:r>
              <a:rPr lang="de-DE" dirty="0"/>
              <a:t>. Anne-Kathrin </a:t>
            </a:r>
            <a:r>
              <a:rPr lang="de-DE" dirty="0" smtClean="0"/>
              <a:t>Auer, </a:t>
            </a:r>
            <a:r>
              <a:rPr lang="de-DE" dirty="0"/>
              <a:t>Joachim </a:t>
            </a:r>
            <a:r>
              <a:rPr lang="de-DE" dirty="0" smtClean="0"/>
              <a:t>Delekat</a:t>
            </a:r>
          </a:p>
          <a:p>
            <a:pPr marL="285750" indent="-285750">
              <a:buFont typeface="Arial" panose="020B0604020202020204" pitchFamily="34" charset="0"/>
              <a:buChar char="•"/>
            </a:pPr>
            <a:r>
              <a:rPr lang="de-DE" dirty="0" smtClean="0"/>
              <a:t>Primäre Inhalte:</a:t>
            </a:r>
          </a:p>
          <a:p>
            <a:pPr marL="266700" lvl="1"/>
            <a:r>
              <a:rPr lang="de-DE" dirty="0" smtClean="0"/>
              <a:t>Dieses eLearning Modul beinhaltet wichtiges Knowhow zur Eingliederung von Geflüchteten und Migranten in Deutschland. </a:t>
            </a:r>
            <a:r>
              <a:rPr lang="de-DE" dirty="0">
                <a:cs typeface="Arial" panose="020B0604020202020204" pitchFamily="34" charset="0"/>
              </a:rPr>
              <a:t>Die Geflüchteten in Unternehmen unterzubringen, spielt für das Gelingen der großgesellschaftlichen Aufgabe „Integration“ eine große Rolle. Die Integration in den Arbeitsmarkt hat mitunter einige Hürden und es gibt einige Voraussetzungen bei der Einstellung zu beachten. </a:t>
            </a:r>
            <a:r>
              <a:rPr lang="de-DE" dirty="0" smtClean="0"/>
              <a:t>Sie erlernen auch die </a:t>
            </a:r>
            <a:r>
              <a:rPr lang="de-DE" dirty="0"/>
              <a:t>Grundlagen des </a:t>
            </a:r>
            <a:r>
              <a:rPr lang="de-DE" dirty="0" smtClean="0"/>
              <a:t>Grundgesetzes und </a:t>
            </a:r>
            <a:r>
              <a:rPr lang="de-DE" dirty="0"/>
              <a:t>d</a:t>
            </a:r>
            <a:r>
              <a:rPr lang="de-DE" dirty="0" smtClean="0"/>
              <a:t>er deutschen Verfassung sowie deren Organe. </a:t>
            </a:r>
            <a:endParaRPr lang="de-DE" dirty="0"/>
          </a:p>
        </p:txBody>
      </p:sp>
    </p:spTree>
    <p:extLst>
      <p:ext uri="{BB962C8B-B14F-4D97-AF65-F5344CB8AC3E}">
        <p14:creationId xmlns:p14="http://schemas.microsoft.com/office/powerpoint/2010/main" val="495626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24</a:t>
            </a:fld>
            <a:endParaRPr lang="de-DE"/>
          </a:p>
        </p:txBody>
      </p:sp>
      <p:sp>
        <p:nvSpPr>
          <p:cNvPr id="5" name="Textfeld 4"/>
          <p:cNvSpPr txBox="1"/>
          <p:nvPr/>
        </p:nvSpPr>
        <p:spPr>
          <a:xfrm>
            <a:off x="657225" y="10395"/>
            <a:ext cx="603821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2.2 Integration </a:t>
            </a:r>
            <a:r>
              <a:rPr lang="de-DE" sz="2800" dirty="0" smtClean="0"/>
              <a:t>in Staat &amp; Unternehmen</a:t>
            </a:r>
            <a:endParaRPr lang="de-DE" sz="2800" dirty="0"/>
          </a:p>
          <a:p>
            <a:r>
              <a:rPr lang="de-DE" sz="2800" dirty="0" smtClean="0"/>
              <a:t>2.2.1 Staatsbürgerkunde</a:t>
            </a:r>
            <a:endParaRPr lang="de-DE" sz="2800" dirty="0"/>
          </a:p>
        </p:txBody>
      </p:sp>
      <p:sp>
        <p:nvSpPr>
          <p:cNvPr id="6" name="Textfeld 5"/>
          <p:cNvSpPr txBox="1"/>
          <p:nvPr/>
        </p:nvSpPr>
        <p:spPr>
          <a:xfrm>
            <a:off x="628650" y="1895474"/>
            <a:ext cx="8229600" cy="3139321"/>
          </a:xfrm>
          <a:prstGeom prst="rect">
            <a:avLst/>
          </a:prstGeom>
          <a:noFill/>
        </p:spPr>
        <p:txBody>
          <a:bodyPr wrap="square" rtlCol="0">
            <a:spAutoFit/>
          </a:bodyPr>
          <a:lstStyle/>
          <a:p>
            <a:r>
              <a:rPr lang="de-DE" b="1" dirty="0" smtClean="0"/>
              <a:t>Integration in Deutschland (Staatsbürgerkunde)</a:t>
            </a:r>
          </a:p>
          <a:p>
            <a:endParaRPr lang="de-DE" dirty="0"/>
          </a:p>
          <a:p>
            <a:pPr marL="285750" indent="-285750">
              <a:buFont typeface="Arial" panose="020B0604020202020204" pitchFamily="34" charset="0"/>
              <a:buChar char="•"/>
            </a:pPr>
            <a:r>
              <a:rPr lang="de-DE" dirty="0" smtClean="0"/>
              <a:t>Hauptreferent: Joachim Delekat </a:t>
            </a:r>
          </a:p>
          <a:p>
            <a:pPr marL="285750" indent="-285750">
              <a:buFont typeface="Arial" panose="020B0604020202020204" pitchFamily="34" charset="0"/>
              <a:buChar char="•"/>
            </a:pPr>
            <a:r>
              <a:rPr lang="de-DE" dirty="0" smtClean="0"/>
              <a:t>Primäre Inhalte:</a:t>
            </a:r>
          </a:p>
          <a:p>
            <a:pPr marL="266700"/>
            <a:r>
              <a:rPr lang="de-DE" dirty="0" smtClean="0"/>
              <a:t>In diesem eLearning Modul erlernen Sie die </a:t>
            </a:r>
            <a:r>
              <a:rPr lang="de-DE" dirty="0"/>
              <a:t>G</a:t>
            </a:r>
            <a:r>
              <a:rPr lang="de-DE" dirty="0" smtClean="0"/>
              <a:t>rundlagen des Grundgesetzes. Das </a:t>
            </a:r>
            <a:r>
              <a:rPr lang="de-DE" dirty="0"/>
              <a:t>Grundgesetz als Fundament  staatlichen Handelns der drei Gewalten ist Inhalt dieser Lektion. Es werden Definitionen erklärt, auf die deutsche </a:t>
            </a:r>
            <a:r>
              <a:rPr lang="de-DE" dirty="0" smtClean="0"/>
              <a:t>Verfassungs-geschichte eingegangen ist, </a:t>
            </a:r>
            <a:r>
              <a:rPr lang="de-DE" dirty="0"/>
              <a:t>die Grundentscheidungen des Grundgesetzes ausführlich erklärt und das Zusammenspiel der  Bundesverfassungsorgane an exemplarischen Vorgängen der Zeitgeschichte vermittelt</a:t>
            </a:r>
            <a:r>
              <a:rPr lang="de-DE" dirty="0" smtClean="0"/>
              <a:t>. Dies ist wichtiges Basiswissen zur Weitervermittlung an Geflüchtete und Migranten.</a:t>
            </a:r>
            <a:endParaRPr lang="de-DE" dirty="0"/>
          </a:p>
        </p:txBody>
      </p:sp>
    </p:spTree>
    <p:extLst>
      <p:ext uri="{BB962C8B-B14F-4D97-AF65-F5344CB8AC3E}">
        <p14:creationId xmlns:p14="http://schemas.microsoft.com/office/powerpoint/2010/main" val="2714933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25</a:t>
            </a:fld>
            <a:endParaRPr lang="de-DE"/>
          </a:p>
        </p:txBody>
      </p:sp>
      <p:sp>
        <p:nvSpPr>
          <p:cNvPr id="6" name="Textfeld 5"/>
          <p:cNvSpPr txBox="1"/>
          <p:nvPr/>
        </p:nvSpPr>
        <p:spPr>
          <a:xfrm>
            <a:off x="628651" y="1924049"/>
            <a:ext cx="8229600" cy="3970318"/>
          </a:xfrm>
          <a:prstGeom prst="rect">
            <a:avLst/>
          </a:prstGeom>
          <a:noFill/>
        </p:spPr>
        <p:txBody>
          <a:bodyPr wrap="square" rtlCol="0">
            <a:spAutoFit/>
          </a:bodyPr>
          <a:lstStyle/>
          <a:p>
            <a:r>
              <a:rPr lang="de-DE" b="1" dirty="0" smtClean="0"/>
              <a:t>Lehrfach Staatsbürgerkunde: das Programm im Detail</a:t>
            </a:r>
          </a:p>
          <a:p>
            <a:endParaRPr lang="de-DE" dirty="0"/>
          </a:p>
          <a:p>
            <a:pPr marL="285750" indent="-285750">
              <a:buFont typeface="Arial" panose="020B0604020202020204" pitchFamily="34" charset="0"/>
              <a:buChar char="•"/>
            </a:pPr>
            <a:r>
              <a:rPr lang="de-DE" dirty="0" smtClean="0"/>
              <a:t>Grundlagen (Delekat)</a:t>
            </a:r>
          </a:p>
          <a:p>
            <a:pPr marL="742950" lvl="1" indent="-285750">
              <a:buFont typeface="Arial" panose="020B0604020202020204" pitchFamily="34" charset="0"/>
              <a:buChar char="•"/>
            </a:pPr>
            <a:r>
              <a:rPr lang="de-DE" dirty="0" smtClean="0"/>
              <a:t>Gliederung des Grundgesetz und Leitfaden für das gesellschaftliche Zusammenleben</a:t>
            </a:r>
          </a:p>
          <a:p>
            <a:pPr marL="742950" lvl="1" indent="-285750">
              <a:buFont typeface="Arial" panose="020B0604020202020204" pitchFamily="34" charset="0"/>
              <a:buChar char="•"/>
            </a:pPr>
            <a:r>
              <a:rPr lang="de-DE" dirty="0" smtClean="0"/>
              <a:t>Definition Staat und Staatsrecht und die Drei-Elementen-Lehre</a:t>
            </a:r>
          </a:p>
          <a:p>
            <a:pPr marL="742950" lvl="1" indent="-285750">
              <a:buFont typeface="Arial" panose="020B0604020202020204" pitchFamily="34" charset="0"/>
              <a:buChar char="•"/>
            </a:pPr>
            <a:r>
              <a:rPr lang="de-DE" dirty="0"/>
              <a:t>Die Grundlagen des Islam (1</a:t>
            </a:r>
            <a:r>
              <a:rPr lang="de-DE" dirty="0" smtClean="0"/>
              <a:t>), </a:t>
            </a:r>
            <a:r>
              <a:rPr lang="de-DE" dirty="0" err="1" smtClean="0"/>
              <a:t>Nohn</a:t>
            </a:r>
            <a:endParaRPr lang="de-DE" dirty="0"/>
          </a:p>
          <a:p>
            <a:pPr marL="742950" lvl="1" indent="-285750">
              <a:buFont typeface="Arial" panose="020B0604020202020204" pitchFamily="34" charset="0"/>
              <a:buChar char="•"/>
            </a:pPr>
            <a:r>
              <a:rPr lang="de-DE" dirty="0"/>
              <a:t>Die Grundlagen des Islam (2</a:t>
            </a:r>
            <a:r>
              <a:rPr lang="de-DE" dirty="0" smtClean="0"/>
              <a:t>), </a:t>
            </a:r>
            <a:r>
              <a:rPr lang="de-DE" dirty="0" err="1" smtClean="0"/>
              <a:t>Nohn</a:t>
            </a:r>
            <a:endParaRPr lang="de-DE" dirty="0"/>
          </a:p>
          <a:p>
            <a:pPr marL="742950" lvl="1"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Vertiefung </a:t>
            </a:r>
            <a:r>
              <a:rPr lang="de-DE" dirty="0"/>
              <a:t>(</a:t>
            </a:r>
            <a:r>
              <a:rPr lang="de-DE" dirty="0" smtClean="0"/>
              <a:t>Delekat)</a:t>
            </a:r>
          </a:p>
          <a:p>
            <a:pPr marL="742950" lvl="1" indent="-285750">
              <a:buFont typeface="Arial" panose="020B0604020202020204" pitchFamily="34" charset="0"/>
              <a:buChar char="•"/>
            </a:pPr>
            <a:r>
              <a:rPr lang="de-DE" dirty="0" err="1"/>
              <a:t>Halal</a:t>
            </a:r>
            <a:r>
              <a:rPr lang="de-DE" dirty="0"/>
              <a:t> und </a:t>
            </a:r>
            <a:r>
              <a:rPr lang="de-DE" dirty="0" err="1"/>
              <a:t>Haram</a:t>
            </a:r>
            <a:r>
              <a:rPr lang="de-DE" dirty="0"/>
              <a:t> im </a:t>
            </a:r>
            <a:r>
              <a:rPr lang="de-DE" dirty="0" smtClean="0"/>
              <a:t>Islam, </a:t>
            </a:r>
            <a:r>
              <a:rPr lang="de-DE" dirty="0" err="1" smtClean="0"/>
              <a:t>Nohn</a:t>
            </a:r>
            <a:endParaRPr lang="de-DE" dirty="0"/>
          </a:p>
          <a:p>
            <a:pPr marL="742950" lvl="1" indent="-285750">
              <a:buFont typeface="Arial" panose="020B0604020202020204" pitchFamily="34" charset="0"/>
              <a:buChar char="•"/>
            </a:pPr>
            <a:r>
              <a:rPr lang="de-DE" dirty="0" smtClean="0"/>
              <a:t>Verfassungsgeschichte </a:t>
            </a:r>
            <a:endParaRPr lang="de-DE" dirty="0"/>
          </a:p>
          <a:p>
            <a:pPr marL="742950" lvl="1" indent="-285750">
              <a:buFont typeface="Arial" panose="020B0604020202020204" pitchFamily="34" charset="0"/>
              <a:buChar char="•"/>
            </a:pPr>
            <a:r>
              <a:rPr lang="de-DE" dirty="0" smtClean="0"/>
              <a:t>Verfassungsgrundsätze </a:t>
            </a:r>
            <a:r>
              <a:rPr lang="de-DE" dirty="0"/>
              <a:t>bzw. </a:t>
            </a:r>
            <a:r>
              <a:rPr lang="de-DE" dirty="0" smtClean="0"/>
              <a:t>Staatszielbestimmungen </a:t>
            </a:r>
            <a:endParaRPr lang="de-DE" dirty="0"/>
          </a:p>
          <a:p>
            <a:pPr marL="742950" lvl="1" indent="-285750">
              <a:buFont typeface="Arial" panose="020B0604020202020204" pitchFamily="34" charset="0"/>
              <a:buChar char="•"/>
            </a:pPr>
            <a:r>
              <a:rPr lang="de-DE" dirty="0" smtClean="0"/>
              <a:t>Verfassungs- </a:t>
            </a:r>
            <a:r>
              <a:rPr lang="de-DE" dirty="0"/>
              <a:t>bzw. oberste </a:t>
            </a:r>
            <a:r>
              <a:rPr lang="de-DE" dirty="0" smtClean="0"/>
              <a:t>Bundesorgane </a:t>
            </a:r>
            <a:endParaRPr lang="de-DE" dirty="0"/>
          </a:p>
        </p:txBody>
      </p:sp>
      <p:sp>
        <p:nvSpPr>
          <p:cNvPr id="7" name="Textfeld 6"/>
          <p:cNvSpPr txBox="1"/>
          <p:nvPr/>
        </p:nvSpPr>
        <p:spPr>
          <a:xfrm>
            <a:off x="657225" y="10395"/>
            <a:ext cx="5967095" cy="1508105"/>
          </a:xfrm>
          <a:prstGeom prst="rect">
            <a:avLst/>
          </a:prstGeom>
          <a:noFill/>
        </p:spPr>
        <p:txBody>
          <a:bodyPr wrap="square" rtlCol="0">
            <a:spAutoFit/>
          </a:bodyPr>
          <a:lstStyle/>
          <a:p>
            <a:r>
              <a:rPr lang="de-DE" sz="3600" b="1" dirty="0" smtClean="0"/>
              <a:t>2. </a:t>
            </a:r>
            <a:r>
              <a:rPr lang="de-DE" sz="3600" b="1" dirty="0">
                <a:solidFill>
                  <a:prstClr val="black"/>
                </a:solidFill>
              </a:rPr>
              <a:t>Ausbildungsinhalte</a:t>
            </a:r>
            <a:endParaRPr lang="de-DE" sz="3600" b="1" dirty="0" smtClean="0"/>
          </a:p>
          <a:p>
            <a:r>
              <a:rPr lang="de-DE" sz="2800" dirty="0"/>
              <a:t>2.2 Integration </a:t>
            </a:r>
            <a:r>
              <a:rPr lang="de-DE" sz="2800" dirty="0" smtClean="0"/>
              <a:t>in Staat &amp; Unternehmen</a:t>
            </a:r>
            <a:endParaRPr lang="de-DE" sz="2800" dirty="0"/>
          </a:p>
          <a:p>
            <a:r>
              <a:rPr lang="de-DE" sz="2800" dirty="0" smtClean="0"/>
              <a:t>2.2.1 Staatsbürgerkunde</a:t>
            </a:r>
            <a:endParaRPr lang="de-DE" sz="2800" dirty="0"/>
          </a:p>
        </p:txBody>
      </p:sp>
    </p:spTree>
    <p:extLst>
      <p:ext uri="{BB962C8B-B14F-4D97-AF65-F5344CB8AC3E}">
        <p14:creationId xmlns:p14="http://schemas.microsoft.com/office/powerpoint/2010/main" val="3157316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26</a:t>
            </a:fld>
            <a:endParaRPr lang="de-DE"/>
          </a:p>
        </p:txBody>
      </p:sp>
      <p:sp>
        <p:nvSpPr>
          <p:cNvPr id="6" name="Textfeld 5"/>
          <p:cNvSpPr txBox="1"/>
          <p:nvPr/>
        </p:nvSpPr>
        <p:spPr>
          <a:xfrm>
            <a:off x="614381" y="1909780"/>
            <a:ext cx="8229600" cy="3970318"/>
          </a:xfrm>
          <a:prstGeom prst="rect">
            <a:avLst/>
          </a:prstGeom>
          <a:noFill/>
        </p:spPr>
        <p:txBody>
          <a:bodyPr wrap="square" rtlCol="0">
            <a:spAutoFit/>
          </a:bodyPr>
          <a:lstStyle/>
          <a:p>
            <a:pPr algn="just"/>
            <a:r>
              <a:rPr lang="de-DE" b="1" dirty="0" smtClean="0"/>
              <a:t>Lehrfach Integration von Flüchtlingen in Organisationen</a:t>
            </a:r>
            <a:endParaRPr lang="de-DE" dirty="0"/>
          </a:p>
          <a:p>
            <a:pPr marL="285750" indent="-285750" algn="just">
              <a:buFont typeface="Arial" panose="020B0604020202020204" pitchFamily="34" charset="0"/>
              <a:buChar char="•"/>
            </a:pPr>
            <a:r>
              <a:rPr lang="de-DE" dirty="0" smtClean="0"/>
              <a:t>Hauptreferentin Dr. Anne-Kathrin Auer</a:t>
            </a:r>
            <a:endParaRPr lang="de-DE" dirty="0" smtClean="0">
              <a:solidFill>
                <a:srgbClr val="FF0000"/>
              </a:solidFill>
            </a:endParaRPr>
          </a:p>
          <a:p>
            <a:pPr marL="285750" indent="-285750" algn="just">
              <a:buFont typeface="Arial" panose="020B0604020202020204" pitchFamily="34" charset="0"/>
              <a:buChar char="•"/>
            </a:pPr>
            <a:r>
              <a:rPr lang="de-DE" dirty="0" smtClean="0"/>
              <a:t>Gastreferenten/innen: Bachir </a:t>
            </a:r>
            <a:r>
              <a:rPr lang="de-DE" dirty="0" err="1" smtClean="0"/>
              <a:t>Yzidi</a:t>
            </a:r>
            <a:r>
              <a:rPr lang="de-DE" dirty="0" smtClean="0"/>
              <a:t>, Pari Niemann</a:t>
            </a:r>
          </a:p>
          <a:p>
            <a:pPr marL="285750" indent="-285750" algn="just">
              <a:buFont typeface="Arial" panose="020B0604020202020204" pitchFamily="34" charset="0"/>
              <a:buChar char="•"/>
            </a:pPr>
            <a:r>
              <a:rPr lang="de-DE" dirty="0" smtClean="0"/>
              <a:t>Primäre Inhalte:</a:t>
            </a:r>
          </a:p>
          <a:p>
            <a:pPr marL="266700" lvl="1" algn="just"/>
            <a:r>
              <a:rPr lang="de-DE" dirty="0" smtClean="0">
                <a:cs typeface="Arial" panose="020B0604020202020204" pitchFamily="34" charset="0"/>
              </a:rPr>
              <a:t>Die Geflüchteten </a:t>
            </a:r>
            <a:r>
              <a:rPr lang="de-DE" dirty="0">
                <a:cs typeface="Arial" panose="020B0604020202020204" pitchFamily="34" charset="0"/>
              </a:rPr>
              <a:t>in Unternehmen unterzubringen, spielt für das Gelingen der großgesellschaftlichen Aufgabe „Integration“ eine große Rolle. Die Integration in den Arbeitsmarkt hat mitunter einige Hürden und es gibt einige Voraussetzungen bei der Einstellung zu beachten. Wie eine Integration im Unternehmen </a:t>
            </a:r>
            <a:r>
              <a:rPr lang="de-DE" dirty="0" smtClean="0">
                <a:cs typeface="Arial" panose="020B0604020202020204" pitchFamily="34" charset="0"/>
              </a:rPr>
              <a:t>gelingen kann, </a:t>
            </a:r>
            <a:r>
              <a:rPr lang="de-DE" dirty="0">
                <a:cs typeface="Arial" panose="020B0604020202020204" pitchFamily="34" charset="0"/>
              </a:rPr>
              <a:t>welche Einstellungsvoraussetzungen es gibt und was zu beachten ist, werden Inhalte des </a:t>
            </a:r>
            <a:r>
              <a:rPr lang="de-DE" dirty="0" smtClean="0">
                <a:cs typeface="Arial" panose="020B0604020202020204" pitchFamily="34" charset="0"/>
              </a:rPr>
              <a:t>Moduls sein</a:t>
            </a:r>
            <a:r>
              <a:rPr lang="de-DE" dirty="0">
                <a:cs typeface="Arial" panose="020B0604020202020204" pitchFamily="34" charset="0"/>
              </a:rPr>
              <a:t>. Außerdem soll aufgezeigt werden, wie ein erster Start durch Orientierungspraktika gelingen kann, um Hemmnisse auf beiden Seiten abzubauen. Eine wichtige Rolle spielen auch Flüchtlingspaten, psychologische Unterstützung und alltägliche Fragen (wie Kontoeröffnung, Sozialversicherung, eigene Wohnung und private Haftpflichtversicherung).</a:t>
            </a:r>
          </a:p>
        </p:txBody>
      </p:sp>
      <p:sp>
        <p:nvSpPr>
          <p:cNvPr id="9" name="Textfeld 8"/>
          <p:cNvSpPr txBox="1"/>
          <p:nvPr/>
        </p:nvSpPr>
        <p:spPr>
          <a:xfrm>
            <a:off x="657225" y="10395"/>
            <a:ext cx="663765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2.2 </a:t>
            </a:r>
            <a:r>
              <a:rPr lang="de-DE" sz="2800" dirty="0">
                <a:solidFill>
                  <a:prstClr val="black"/>
                </a:solidFill>
              </a:rPr>
              <a:t>Integration in Staat &amp; Unternehmen</a:t>
            </a:r>
            <a:endParaRPr lang="de-DE" sz="2800" dirty="0"/>
          </a:p>
          <a:p>
            <a:r>
              <a:rPr lang="de-DE" sz="2800" dirty="0" smtClean="0"/>
              <a:t>2.2.2 </a:t>
            </a:r>
            <a:r>
              <a:rPr lang="de-DE" sz="2800" dirty="0"/>
              <a:t>Integration in </a:t>
            </a:r>
            <a:r>
              <a:rPr lang="de-DE" sz="2800" dirty="0" smtClean="0"/>
              <a:t>Organisationen</a:t>
            </a:r>
            <a:endParaRPr lang="de-DE" sz="2800" dirty="0"/>
          </a:p>
        </p:txBody>
      </p:sp>
    </p:spTree>
    <p:extLst>
      <p:ext uri="{BB962C8B-B14F-4D97-AF65-F5344CB8AC3E}">
        <p14:creationId xmlns:p14="http://schemas.microsoft.com/office/powerpoint/2010/main" val="2834191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27</a:t>
            </a:fld>
            <a:endParaRPr lang="de-DE"/>
          </a:p>
        </p:txBody>
      </p:sp>
      <p:sp>
        <p:nvSpPr>
          <p:cNvPr id="6" name="Textfeld 5"/>
          <p:cNvSpPr txBox="1"/>
          <p:nvPr/>
        </p:nvSpPr>
        <p:spPr>
          <a:xfrm>
            <a:off x="628651" y="1924049"/>
            <a:ext cx="8229600" cy="3416320"/>
          </a:xfrm>
          <a:prstGeom prst="rect">
            <a:avLst/>
          </a:prstGeom>
          <a:noFill/>
        </p:spPr>
        <p:txBody>
          <a:bodyPr wrap="square" rtlCol="0">
            <a:spAutoFit/>
          </a:bodyPr>
          <a:lstStyle/>
          <a:p>
            <a:r>
              <a:rPr lang="de-DE" b="1" dirty="0" smtClean="0"/>
              <a:t>Lehrfach Integration von Flüchtlingen in Organisationen: das Programm im Detail</a:t>
            </a:r>
          </a:p>
          <a:p>
            <a:endParaRPr lang="de-DE" dirty="0"/>
          </a:p>
          <a:p>
            <a:pPr marL="285750" indent="-285750">
              <a:buFont typeface="Arial" panose="020B0604020202020204" pitchFamily="34" charset="0"/>
              <a:buChar char="•"/>
            </a:pPr>
            <a:r>
              <a:rPr lang="de-DE" dirty="0" smtClean="0"/>
              <a:t>Grundlagen (Auer)</a:t>
            </a:r>
          </a:p>
          <a:p>
            <a:pPr marL="742950" lvl="1" indent="-285750">
              <a:buFont typeface="Arial" panose="020B0604020202020204" pitchFamily="34" charset="0"/>
              <a:buChar char="•"/>
            </a:pPr>
            <a:r>
              <a:rPr lang="de-DE" dirty="0" smtClean="0"/>
              <a:t>Die Arbeit von Personalabteilungen in KMU </a:t>
            </a:r>
          </a:p>
          <a:p>
            <a:pPr marL="742950" lvl="1" indent="-285750">
              <a:buFont typeface="Arial" panose="020B0604020202020204" pitchFamily="34" charset="0"/>
              <a:buChar char="•"/>
            </a:pPr>
            <a:r>
              <a:rPr lang="de-DE" dirty="0" smtClean="0"/>
              <a:t>Bewerbungen und Bewerbungsgespräche</a:t>
            </a:r>
          </a:p>
          <a:p>
            <a:pPr marL="742950" lvl="1" indent="-285750">
              <a:buFont typeface="Arial" panose="020B0604020202020204" pitchFamily="34" charset="0"/>
              <a:buChar char="•"/>
            </a:pPr>
            <a:r>
              <a:rPr lang="de-DE" dirty="0"/>
              <a:t>Einstellung von Flüchtlingen aus Unternehmenssicht und </a:t>
            </a:r>
            <a:r>
              <a:rPr lang="de-DE" dirty="0" err="1" smtClean="0"/>
              <a:t>onboarding</a:t>
            </a:r>
            <a:endParaRPr lang="de-DE" dirty="0"/>
          </a:p>
          <a:p>
            <a:pPr marL="742950" lvl="1" indent="-285750">
              <a:buFont typeface="Arial" panose="020B0604020202020204" pitchFamily="34" charset="0"/>
              <a:buChar char="•"/>
            </a:pPr>
            <a:r>
              <a:rPr lang="de-DE" dirty="0"/>
              <a:t>Personalintegration und –</a:t>
            </a:r>
            <a:r>
              <a:rPr lang="de-DE" dirty="0" err="1"/>
              <a:t>entwicklung</a:t>
            </a:r>
            <a:r>
              <a:rPr lang="de-DE" dirty="0"/>
              <a:t> im dualen </a:t>
            </a:r>
            <a:r>
              <a:rPr lang="de-DE" dirty="0" smtClean="0"/>
              <a:t>Ausbildungssystem</a:t>
            </a:r>
            <a:endParaRPr lang="de-DE" dirty="0"/>
          </a:p>
          <a:p>
            <a:pPr marL="742950" lvl="1"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Vertiefung</a:t>
            </a:r>
          </a:p>
          <a:p>
            <a:pPr marL="742950" lvl="1" indent="-285750">
              <a:buFont typeface="Arial" panose="020B0604020202020204" pitchFamily="34" charset="0"/>
              <a:buChar char="•"/>
            </a:pPr>
            <a:r>
              <a:rPr lang="de-DE" dirty="0"/>
              <a:t>Arbeitsrecht (</a:t>
            </a:r>
            <a:r>
              <a:rPr lang="de-DE" dirty="0" smtClean="0"/>
              <a:t>Delekat)</a:t>
            </a:r>
          </a:p>
          <a:p>
            <a:pPr marL="742950" lvl="1" indent="-285750">
              <a:buFont typeface="Arial" panose="020B0604020202020204" pitchFamily="34" charset="0"/>
              <a:buChar char="•"/>
            </a:pPr>
            <a:r>
              <a:rPr lang="de-DE" dirty="0" err="1" smtClean="0"/>
              <a:t>Diversity</a:t>
            </a:r>
            <a:r>
              <a:rPr lang="de-DE" dirty="0" smtClean="0"/>
              <a:t> </a:t>
            </a:r>
            <a:r>
              <a:rPr lang="de-DE" dirty="0"/>
              <a:t>in KMU Unternehmen (</a:t>
            </a:r>
            <a:r>
              <a:rPr lang="de-DE" dirty="0" err="1"/>
              <a:t>Hermeking</a:t>
            </a:r>
            <a:r>
              <a:rPr lang="de-DE" dirty="0"/>
              <a:t>)</a:t>
            </a:r>
          </a:p>
          <a:p>
            <a:pPr marL="742950" lvl="1" indent="-285750">
              <a:buFont typeface="Arial" panose="020B0604020202020204" pitchFamily="34" charset="0"/>
              <a:buChar char="•"/>
            </a:pPr>
            <a:r>
              <a:rPr lang="de-DE" dirty="0" smtClean="0"/>
              <a:t>Vorstellungsgespräch im Interkulturelen Kontext (Niemann)</a:t>
            </a:r>
            <a:endParaRPr lang="de-DE" dirty="0"/>
          </a:p>
        </p:txBody>
      </p:sp>
      <p:sp>
        <p:nvSpPr>
          <p:cNvPr id="8" name="Textfeld 7"/>
          <p:cNvSpPr txBox="1"/>
          <p:nvPr/>
        </p:nvSpPr>
        <p:spPr>
          <a:xfrm>
            <a:off x="657225" y="10395"/>
            <a:ext cx="62007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a:t>2.2 </a:t>
            </a:r>
            <a:r>
              <a:rPr lang="de-DE" sz="2800" dirty="0">
                <a:solidFill>
                  <a:prstClr val="black"/>
                </a:solidFill>
              </a:rPr>
              <a:t>Integration in Staat &amp; Unternehmen</a:t>
            </a:r>
            <a:endParaRPr lang="de-DE" sz="2800" dirty="0"/>
          </a:p>
          <a:p>
            <a:r>
              <a:rPr lang="de-DE" sz="2800" dirty="0" smtClean="0"/>
              <a:t>2.2.2 </a:t>
            </a:r>
            <a:r>
              <a:rPr lang="de-DE" sz="2800" dirty="0"/>
              <a:t>Integration in Organisationen</a:t>
            </a:r>
          </a:p>
        </p:txBody>
      </p:sp>
    </p:spTree>
    <p:extLst>
      <p:ext uri="{BB962C8B-B14F-4D97-AF65-F5344CB8AC3E}">
        <p14:creationId xmlns:p14="http://schemas.microsoft.com/office/powerpoint/2010/main" val="354355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28</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2.3 Integration in die Gesellschaft</a:t>
            </a:r>
            <a:endParaRPr lang="de-DE" sz="2800" dirty="0"/>
          </a:p>
        </p:txBody>
      </p:sp>
      <p:sp>
        <p:nvSpPr>
          <p:cNvPr id="6" name="Textfeld 5"/>
          <p:cNvSpPr txBox="1"/>
          <p:nvPr/>
        </p:nvSpPr>
        <p:spPr>
          <a:xfrm>
            <a:off x="628651" y="1924049"/>
            <a:ext cx="8229600" cy="3139321"/>
          </a:xfrm>
          <a:prstGeom prst="rect">
            <a:avLst/>
          </a:prstGeom>
          <a:noFill/>
        </p:spPr>
        <p:txBody>
          <a:bodyPr wrap="square" rtlCol="0">
            <a:spAutoFit/>
          </a:bodyPr>
          <a:lstStyle/>
          <a:p>
            <a:r>
              <a:rPr lang="de-DE" b="1" dirty="0" smtClean="0"/>
              <a:t>Modul: Integration in die Gesellschaft</a:t>
            </a:r>
          </a:p>
          <a:p>
            <a:endParaRPr lang="de-DE" dirty="0"/>
          </a:p>
          <a:p>
            <a:pPr marL="285750" indent="-285750">
              <a:buFont typeface="Arial" panose="020B0604020202020204" pitchFamily="34" charset="0"/>
              <a:buChar char="•"/>
            </a:pPr>
            <a:r>
              <a:rPr lang="de-DE" dirty="0" smtClean="0"/>
              <a:t>Hauptreferenten/innen: Katrin </a:t>
            </a:r>
            <a:r>
              <a:rPr lang="de-DE" dirty="0" err="1" smtClean="0"/>
              <a:t>Gildner</a:t>
            </a:r>
            <a:r>
              <a:rPr lang="de-DE" dirty="0" smtClean="0"/>
              <a:t>, </a:t>
            </a:r>
            <a:r>
              <a:rPr lang="de-DE" dirty="0"/>
              <a:t>B</a:t>
            </a:r>
            <a:r>
              <a:rPr lang="de-DE" dirty="0" smtClean="0"/>
              <a:t>achir </a:t>
            </a:r>
            <a:r>
              <a:rPr lang="de-DE" dirty="0" err="1" smtClean="0"/>
              <a:t>Yzidi</a:t>
            </a:r>
            <a:endParaRPr lang="de-DE" dirty="0" smtClean="0"/>
          </a:p>
          <a:p>
            <a:pPr marL="285750" indent="-285750">
              <a:buFont typeface="Arial" panose="020B0604020202020204" pitchFamily="34" charset="0"/>
              <a:buChar char="•"/>
            </a:pPr>
            <a:r>
              <a:rPr lang="de-DE" dirty="0" smtClean="0"/>
              <a:t>Primäre Inhalte:</a:t>
            </a:r>
          </a:p>
          <a:p>
            <a:pPr marL="266700" lvl="1"/>
            <a:r>
              <a:rPr lang="de-DE" dirty="0" smtClean="0"/>
              <a:t>Dieses eLearning Modul beinhaltet wichtiges Knowhow zur Eingliederung von Geflüchteten und Migranten in Deutschland. In einem 5 Stufen-Konzept werden alle Bereiche der Flüchtlingsarbeit direkt und indirekt behandelt. Dabei geht es weit über die ehrenamtliche Flüchtlingsarbeit hinaus und betrifft alle Flüchtlingshelferakteure. Ein besonderer Schwerpunkt sind Deutschlehrer und ehrenamtliche Deutschlehrer. </a:t>
            </a:r>
          </a:p>
          <a:p>
            <a:pPr marL="266700" lvl="1"/>
            <a:endParaRPr lang="de-DE" dirty="0"/>
          </a:p>
        </p:txBody>
      </p:sp>
    </p:spTree>
    <p:extLst>
      <p:ext uri="{BB962C8B-B14F-4D97-AF65-F5344CB8AC3E}">
        <p14:creationId xmlns:p14="http://schemas.microsoft.com/office/powerpoint/2010/main" val="1024539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29</a:t>
            </a:fld>
            <a:endParaRPr lang="de-DE"/>
          </a:p>
        </p:txBody>
      </p:sp>
      <p:sp>
        <p:nvSpPr>
          <p:cNvPr id="6" name="Textfeld 5"/>
          <p:cNvSpPr txBox="1"/>
          <p:nvPr/>
        </p:nvSpPr>
        <p:spPr>
          <a:xfrm>
            <a:off x="628651" y="1924049"/>
            <a:ext cx="8229600" cy="3139321"/>
          </a:xfrm>
          <a:prstGeom prst="rect">
            <a:avLst/>
          </a:prstGeom>
          <a:noFill/>
        </p:spPr>
        <p:txBody>
          <a:bodyPr wrap="square" rtlCol="0">
            <a:spAutoFit/>
          </a:bodyPr>
          <a:lstStyle/>
          <a:p>
            <a:r>
              <a:rPr lang="de-DE" b="1" dirty="0" smtClean="0"/>
              <a:t>Lehrfach Unterstützung von Flüchtlingshelfer/innen</a:t>
            </a:r>
          </a:p>
          <a:p>
            <a:endParaRPr lang="de-DE" dirty="0"/>
          </a:p>
          <a:p>
            <a:pPr marL="285750" indent="-285750">
              <a:buFont typeface="Arial" panose="020B0604020202020204" pitchFamily="34" charset="0"/>
              <a:buChar char="•"/>
            </a:pPr>
            <a:r>
              <a:rPr lang="de-DE" dirty="0" smtClean="0"/>
              <a:t>Hauptreferenten/innen: Bachir </a:t>
            </a:r>
            <a:r>
              <a:rPr lang="de-DE" dirty="0" err="1"/>
              <a:t>Yzidi</a:t>
            </a:r>
            <a:r>
              <a:rPr lang="de-DE" dirty="0"/>
              <a:t> </a:t>
            </a:r>
            <a:endParaRPr lang="de-DE" dirty="0" smtClean="0"/>
          </a:p>
          <a:p>
            <a:pPr marL="285750" indent="-285750">
              <a:buFont typeface="Arial" panose="020B0604020202020204" pitchFamily="34" charset="0"/>
              <a:buChar char="•"/>
            </a:pPr>
            <a:r>
              <a:rPr lang="de-DE" dirty="0" smtClean="0"/>
              <a:t>Primäre Inhalte:</a:t>
            </a:r>
          </a:p>
          <a:p>
            <a:pPr marL="266700" lvl="1"/>
            <a:r>
              <a:rPr lang="de-DE" dirty="0" smtClean="0"/>
              <a:t>Dieser Learning </a:t>
            </a:r>
            <a:r>
              <a:rPr lang="de-DE" dirty="0"/>
              <a:t>B</a:t>
            </a:r>
            <a:r>
              <a:rPr lang="de-DE" dirty="0" smtClean="0"/>
              <a:t>austein wendet sich direkt an die ehrenamtlichen Flüchtlingshelfer, die mit Geflüchteten und Migranten praktisch arbeiten. Aber auch Sozialarbeiter und Mitarbeiter im öffentlichen Dienst sind hier angesprochen. Die Inhalte helfen direkt bei der täglichen, operativen Arbeit mit Geflüchteten, Migranten und Menschen aus dem Ausland, die in Deutschland sich integrieren wollen. In einem 5 Stufenmodell wird die Flüchtlingsarbeit im Detail dargestellt und pragmatische Hilfestellung gegeben.</a:t>
            </a:r>
            <a:endParaRPr lang="de-DE" dirty="0"/>
          </a:p>
        </p:txBody>
      </p:sp>
      <p:sp>
        <p:nvSpPr>
          <p:cNvPr id="7" name="Textfeld 6"/>
          <p:cNvSpPr txBox="1"/>
          <p:nvPr/>
        </p:nvSpPr>
        <p:spPr>
          <a:xfrm>
            <a:off x="657225" y="10395"/>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2.3 </a:t>
            </a:r>
            <a:r>
              <a:rPr lang="de-DE" sz="2800" dirty="0">
                <a:solidFill>
                  <a:prstClr val="black"/>
                </a:solidFill>
              </a:rPr>
              <a:t>Integration in die Gesellschaft</a:t>
            </a:r>
            <a:endParaRPr lang="de-DE" sz="2800" dirty="0"/>
          </a:p>
          <a:p>
            <a:r>
              <a:rPr lang="de-DE" sz="2800" dirty="0" smtClean="0"/>
              <a:t>2.3.1 Integrationsakteure</a:t>
            </a:r>
            <a:endParaRPr lang="de-DE" sz="2800" dirty="0"/>
          </a:p>
        </p:txBody>
      </p:sp>
    </p:spTree>
    <p:extLst>
      <p:ext uri="{BB962C8B-B14F-4D97-AF65-F5344CB8AC3E}">
        <p14:creationId xmlns:p14="http://schemas.microsoft.com/office/powerpoint/2010/main" val="3101164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dirty="0"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Unser </a:t>
            </a:r>
            <a:r>
              <a:rPr lang="de-DE" sz="3600" b="1" dirty="0"/>
              <a:t>P</a:t>
            </a:r>
            <a:r>
              <a:rPr lang="de-DE" sz="3600" b="1" dirty="0" smtClean="0"/>
              <a:t>rogramm</a:t>
            </a:r>
          </a:p>
          <a:p>
            <a:r>
              <a:rPr lang="de-DE" sz="2800" dirty="0" smtClean="0"/>
              <a:t>1.1 Programmüberblick</a:t>
            </a:r>
            <a:endParaRPr lang="de-DE" sz="2800" dirty="0"/>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Unser Programm „Interkulturelle Integration“</a:t>
            </a:r>
          </a:p>
          <a:p>
            <a:pPr marL="285750" indent="-285750">
              <a:buFont typeface="Arial" panose="020B0604020202020204" pitchFamily="34" charset="0"/>
              <a:buChar char="•"/>
            </a:pPr>
            <a:r>
              <a:rPr lang="de-DE" dirty="0" smtClean="0"/>
              <a:t>Das Weiterbildungsprogramm „Interkulturelle Integration“ wurde im Februar von Prof. Dr. Markus Launer von der </a:t>
            </a:r>
            <a:r>
              <a:rPr lang="de-DE" dirty="0"/>
              <a:t>O</a:t>
            </a:r>
            <a:r>
              <a:rPr lang="de-DE" dirty="0" smtClean="0"/>
              <a:t>stfalia Hochschule gestartet.</a:t>
            </a:r>
          </a:p>
          <a:p>
            <a:pPr marL="285750" indent="-285750">
              <a:buFont typeface="Arial" panose="020B0604020202020204" pitchFamily="34" charset="0"/>
              <a:buChar char="•"/>
            </a:pPr>
            <a:r>
              <a:rPr lang="de-DE" dirty="0" smtClean="0"/>
              <a:t>Unterstützt wird das Programm von der Niedersächsischen Lotto Sport Stiftung (Hannover) und der </a:t>
            </a:r>
            <a:r>
              <a:rPr lang="de-DE" dirty="0" err="1" smtClean="0"/>
              <a:t>Oncampus</a:t>
            </a:r>
            <a:r>
              <a:rPr lang="de-DE" dirty="0" smtClean="0"/>
              <a:t> GmbH der Hochschule Lübeck.</a:t>
            </a:r>
          </a:p>
          <a:p>
            <a:pPr marL="285750" indent="-285750">
              <a:buFont typeface="Arial" panose="020B0604020202020204" pitchFamily="34" charset="0"/>
              <a:buChar char="•"/>
            </a:pPr>
            <a:r>
              <a:rPr lang="de-DE" dirty="0" smtClean="0"/>
              <a:t>Primäres Ziel ist es, Menschen in Deutschland in interkultureller Integration zu schulen</a:t>
            </a:r>
          </a:p>
          <a:p>
            <a:pPr marL="285750" indent="-285750">
              <a:buFont typeface="Arial" panose="020B0604020202020204" pitchFamily="34" charset="0"/>
              <a:buChar char="•"/>
            </a:pPr>
            <a:r>
              <a:rPr lang="de-DE" dirty="0" smtClean="0"/>
              <a:t>Unsere primären Zielgruppen sind Geflüchtete und Migranten, haupt- und ehrenamtliche Flüchtlingshelfer sowie Sozialarbeiter, Deutschlehrer und alle angrenzenden Akteure im Öffentlichen Dienst und der  Freien Träger. Zudem wenden wir uns an Führungskräfte und Mitarbeiter internationaler Konzerne</a:t>
            </a:r>
          </a:p>
          <a:p>
            <a:pPr marL="285750" indent="-285750">
              <a:buFont typeface="Arial" panose="020B0604020202020204" pitchFamily="34" charset="0"/>
              <a:buChar char="•"/>
            </a:pPr>
            <a:r>
              <a:rPr lang="de-DE" dirty="0" smtClean="0"/>
              <a:t>Inhalt der Ausbildung sind interkulturelle Kenntnisse aus den </a:t>
            </a:r>
            <a:r>
              <a:rPr lang="de-DE" dirty="0"/>
              <a:t>B</a:t>
            </a:r>
            <a:r>
              <a:rPr lang="de-DE" dirty="0" smtClean="0"/>
              <a:t>ereichen Ethnologie, Soziologie, Pädagogik, internationales und interkulturelles Management sowie Praxisberichten und konkreten Anwendungsfällen</a:t>
            </a:r>
          </a:p>
          <a:p>
            <a:pPr marL="285750" indent="-285750">
              <a:buFont typeface="Arial" panose="020B0604020202020204" pitchFamily="34" charset="0"/>
              <a:buChar char="•"/>
            </a:pPr>
            <a:r>
              <a:rPr lang="de-DE" dirty="0" smtClean="0"/>
              <a:t>Das Sommersemester 2016 verlief erfolgreich. Am 1. September startet nun das Wintersemester mit spannenden eLearning Modulen.</a:t>
            </a:r>
          </a:p>
        </p:txBody>
      </p:sp>
    </p:spTree>
    <p:extLst>
      <p:ext uri="{BB962C8B-B14F-4D97-AF65-F5344CB8AC3E}">
        <p14:creationId xmlns:p14="http://schemas.microsoft.com/office/powerpoint/2010/main" val="1871219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30</a:t>
            </a:fld>
            <a:endParaRPr lang="de-DE"/>
          </a:p>
        </p:txBody>
      </p:sp>
      <p:sp>
        <p:nvSpPr>
          <p:cNvPr id="6" name="Textfeld 5"/>
          <p:cNvSpPr txBox="1"/>
          <p:nvPr/>
        </p:nvSpPr>
        <p:spPr>
          <a:xfrm>
            <a:off x="628651" y="1924049"/>
            <a:ext cx="8229600" cy="4247317"/>
          </a:xfrm>
          <a:prstGeom prst="rect">
            <a:avLst/>
          </a:prstGeom>
          <a:noFill/>
        </p:spPr>
        <p:txBody>
          <a:bodyPr wrap="square" rtlCol="0">
            <a:spAutoFit/>
          </a:bodyPr>
          <a:lstStyle/>
          <a:p>
            <a:r>
              <a:rPr lang="de-DE" b="1" dirty="0" smtClean="0"/>
              <a:t>Lehrfach Integrationsakteure: das Programm im Detail (1)</a:t>
            </a:r>
          </a:p>
          <a:p>
            <a:endParaRPr lang="de-DE" dirty="0"/>
          </a:p>
          <a:p>
            <a:pPr marL="285750" indent="-285750">
              <a:buFont typeface="Arial" panose="020B0604020202020204" pitchFamily="34" charset="0"/>
              <a:buChar char="•"/>
            </a:pPr>
            <a:r>
              <a:rPr lang="de-DE" dirty="0" smtClean="0"/>
              <a:t>Grundlagen (</a:t>
            </a:r>
            <a:r>
              <a:rPr lang="de-DE" dirty="0" err="1" smtClean="0"/>
              <a:t>Yzidi</a:t>
            </a:r>
            <a:r>
              <a:rPr lang="de-DE" dirty="0" smtClean="0"/>
              <a:t>)</a:t>
            </a:r>
          </a:p>
          <a:p>
            <a:pPr marL="742950" lvl="1" indent="-285750">
              <a:buFont typeface="Arial" panose="020B0604020202020204" pitchFamily="34" charset="0"/>
              <a:buChar char="•"/>
            </a:pPr>
            <a:r>
              <a:rPr lang="de-DE" dirty="0"/>
              <a:t>Ad-hoc Hilfe bei </a:t>
            </a:r>
            <a:r>
              <a:rPr lang="de-DE" dirty="0" smtClean="0"/>
              <a:t>Ankunft</a:t>
            </a:r>
            <a:endParaRPr lang="de-DE" dirty="0"/>
          </a:p>
          <a:p>
            <a:pPr marL="742950" lvl="1" indent="-285750">
              <a:buFont typeface="Arial" panose="020B0604020202020204" pitchFamily="34" charset="0"/>
              <a:buChar char="•"/>
            </a:pPr>
            <a:r>
              <a:rPr lang="de-DE" dirty="0"/>
              <a:t>Erstversorgung in </a:t>
            </a:r>
            <a:r>
              <a:rPr lang="de-DE" dirty="0" smtClean="0"/>
              <a:t>Deutschland</a:t>
            </a:r>
            <a:endParaRPr lang="de-DE" dirty="0"/>
          </a:p>
          <a:p>
            <a:pPr marL="742950" lvl="1" indent="-285750">
              <a:buFont typeface="Arial" panose="020B0604020202020204" pitchFamily="34" charset="0"/>
              <a:buChar char="•"/>
            </a:pPr>
            <a:r>
              <a:rPr lang="de-DE" dirty="0"/>
              <a:t>Laufende Betreuung </a:t>
            </a:r>
            <a:r>
              <a:rPr lang="de-DE" dirty="0" smtClean="0"/>
              <a:t>Onlinebetreuung</a:t>
            </a:r>
            <a:endParaRPr lang="de-DE" dirty="0"/>
          </a:p>
          <a:p>
            <a:pPr marL="742950" lvl="1" indent="-285750">
              <a:buFont typeface="Arial" panose="020B0604020202020204" pitchFamily="34" charset="0"/>
              <a:buChar char="•"/>
            </a:pPr>
            <a:r>
              <a:rPr lang="de-DE" dirty="0"/>
              <a:t>Langfristige Integration </a:t>
            </a:r>
          </a:p>
          <a:p>
            <a:pPr marL="742950" lvl="1" indent="-285750">
              <a:buFont typeface="Arial" panose="020B0604020202020204" pitchFamily="34" charset="0"/>
              <a:buChar char="•"/>
            </a:pPr>
            <a:r>
              <a:rPr lang="de-DE" dirty="0"/>
              <a:t>Abschiebung, Duldung, Anerkennung und freiwillige </a:t>
            </a:r>
            <a:r>
              <a:rPr lang="de-DE" dirty="0" smtClean="0"/>
              <a:t>Rückkehrer</a:t>
            </a:r>
          </a:p>
          <a:p>
            <a:pPr marL="742950" lvl="1"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Vertiefung 1 (</a:t>
            </a:r>
            <a:r>
              <a:rPr lang="de-DE" dirty="0" err="1"/>
              <a:t>Yzidi</a:t>
            </a:r>
            <a:r>
              <a:rPr lang="de-DE" dirty="0"/>
              <a:t>)</a:t>
            </a:r>
          </a:p>
          <a:p>
            <a:pPr marL="742950" lvl="1" indent="-285750">
              <a:buFont typeface="Arial" panose="020B0604020202020204" pitchFamily="34" charset="0"/>
              <a:buChar char="•"/>
            </a:pPr>
            <a:r>
              <a:rPr lang="de-DE" dirty="0" smtClean="0"/>
              <a:t>Aufenthaltsrecht und Asylrecht</a:t>
            </a:r>
          </a:p>
          <a:p>
            <a:pPr marL="742950" lvl="1" indent="-285750">
              <a:buFont typeface="Arial" panose="020B0604020202020204" pitchFamily="34" charset="0"/>
              <a:buChar char="•"/>
            </a:pPr>
            <a:r>
              <a:rPr lang="de-DE" dirty="0" smtClean="0"/>
              <a:t>Sozialrecht für Geflüchtete </a:t>
            </a:r>
            <a:r>
              <a:rPr lang="de-DE" dirty="0"/>
              <a:t>und </a:t>
            </a:r>
            <a:r>
              <a:rPr lang="de-DE" dirty="0" smtClean="0"/>
              <a:t>Migranten</a:t>
            </a:r>
          </a:p>
          <a:p>
            <a:pPr marL="742950" lvl="1" indent="-285750">
              <a:buFont typeface="Arial" panose="020B0604020202020204" pitchFamily="34" charset="0"/>
              <a:buChar char="•"/>
            </a:pPr>
            <a:r>
              <a:rPr lang="de-DE" dirty="0"/>
              <a:t>Minderjährige unbegleitete Flüchtlinge</a:t>
            </a:r>
          </a:p>
          <a:p>
            <a:pPr marL="742950" lvl="1" indent="-285750">
              <a:buFont typeface="Arial" panose="020B0604020202020204" pitchFamily="34" charset="0"/>
              <a:buChar char="•"/>
            </a:pPr>
            <a:r>
              <a:rPr lang="de-DE" dirty="0" smtClean="0"/>
              <a:t>Integration durch Sport</a:t>
            </a:r>
          </a:p>
          <a:p>
            <a:pPr marL="285750" indent="-285750">
              <a:buFont typeface="Arial" panose="020B0604020202020204" pitchFamily="34" charset="0"/>
              <a:buChar char="•"/>
            </a:pPr>
            <a:endParaRPr lang="de-DE" dirty="0" smtClean="0"/>
          </a:p>
        </p:txBody>
      </p:sp>
      <p:sp>
        <p:nvSpPr>
          <p:cNvPr id="7" name="Textfeld 6"/>
          <p:cNvSpPr txBox="1"/>
          <p:nvPr/>
        </p:nvSpPr>
        <p:spPr>
          <a:xfrm>
            <a:off x="657225" y="10395"/>
            <a:ext cx="5286375" cy="1508105"/>
          </a:xfrm>
          <a:prstGeom prst="rect">
            <a:avLst/>
          </a:prstGeom>
          <a:noFill/>
        </p:spPr>
        <p:txBody>
          <a:bodyPr wrap="square" rtlCol="0">
            <a:spAutoFit/>
          </a:bodyPr>
          <a:lstStyle/>
          <a:p>
            <a:pPr lvl="0"/>
            <a:r>
              <a:rPr lang="de-DE" sz="3600" b="1" dirty="0">
                <a:solidFill>
                  <a:prstClr val="black"/>
                </a:solidFill>
              </a:rPr>
              <a:t>2. Weiterbildungsinhalte</a:t>
            </a:r>
          </a:p>
          <a:p>
            <a:pPr lvl="0"/>
            <a:r>
              <a:rPr lang="de-DE" sz="2800" dirty="0">
                <a:solidFill>
                  <a:prstClr val="black"/>
                </a:solidFill>
              </a:rPr>
              <a:t>2.3 Integration in die Gesellschaft</a:t>
            </a:r>
          </a:p>
          <a:p>
            <a:pPr lvl="0"/>
            <a:r>
              <a:rPr lang="de-DE" sz="2800" dirty="0">
                <a:solidFill>
                  <a:prstClr val="black"/>
                </a:solidFill>
              </a:rPr>
              <a:t>2.3.1 Integrationsakteure</a:t>
            </a:r>
          </a:p>
        </p:txBody>
      </p:sp>
    </p:spTree>
    <p:extLst>
      <p:ext uri="{BB962C8B-B14F-4D97-AF65-F5344CB8AC3E}">
        <p14:creationId xmlns:p14="http://schemas.microsoft.com/office/powerpoint/2010/main" val="579737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31</a:t>
            </a:fld>
            <a:endParaRPr lang="de-DE"/>
          </a:p>
        </p:txBody>
      </p:sp>
      <p:sp>
        <p:nvSpPr>
          <p:cNvPr id="6" name="Textfeld 5"/>
          <p:cNvSpPr txBox="1"/>
          <p:nvPr/>
        </p:nvSpPr>
        <p:spPr>
          <a:xfrm>
            <a:off x="628651" y="1924049"/>
            <a:ext cx="8229600" cy="4462760"/>
          </a:xfrm>
          <a:prstGeom prst="rect">
            <a:avLst/>
          </a:prstGeom>
          <a:noFill/>
        </p:spPr>
        <p:txBody>
          <a:bodyPr wrap="square" rtlCol="0">
            <a:spAutoFit/>
          </a:bodyPr>
          <a:lstStyle/>
          <a:p>
            <a:r>
              <a:rPr lang="de-DE" b="1" dirty="0" smtClean="0"/>
              <a:t>Lehrfach Integration durch Sprache</a:t>
            </a:r>
          </a:p>
          <a:p>
            <a:endParaRPr lang="de-DE" dirty="0"/>
          </a:p>
          <a:p>
            <a:pPr marL="285750" indent="-285750">
              <a:buFont typeface="Arial" panose="020B0604020202020204" pitchFamily="34" charset="0"/>
              <a:buChar char="•"/>
            </a:pPr>
            <a:r>
              <a:rPr lang="de-DE" dirty="0" smtClean="0"/>
              <a:t>Hauptreferentin: Katrin </a:t>
            </a:r>
            <a:r>
              <a:rPr lang="de-DE" dirty="0" err="1" smtClean="0"/>
              <a:t>Gildner</a:t>
            </a:r>
            <a:endParaRPr lang="de-DE" dirty="0" smtClean="0"/>
          </a:p>
          <a:p>
            <a:pPr marL="285750" indent="-285750">
              <a:buFont typeface="Arial" panose="020B0604020202020204" pitchFamily="34" charset="0"/>
              <a:buChar char="•"/>
            </a:pPr>
            <a:r>
              <a:rPr lang="de-DE" dirty="0" smtClean="0"/>
              <a:t>Primäre Inhalte:</a:t>
            </a:r>
          </a:p>
          <a:p>
            <a:pPr marL="263525" lvl="1" algn="just">
              <a:tabLst>
                <a:tab pos="355600" algn="l"/>
              </a:tabLst>
            </a:pPr>
            <a:r>
              <a:rPr lang="de-DE" dirty="0"/>
              <a:t>„Sprache ist der Schlüssel zur Integration.“ </a:t>
            </a:r>
            <a:r>
              <a:rPr lang="de-DE" dirty="0" smtClean="0"/>
              <a:t> Dieses </a:t>
            </a:r>
            <a:r>
              <a:rPr lang="de-DE" dirty="0"/>
              <a:t>Modul behandelt die Grundlagen der Sprachförderung für Geflüchtete. Welche Angebote gibt es von Seiten des Staates? Was für ein Sprachniveau muss ein Geflüchteter erreichen, um sich an einer deutschen Universität einzuschreiben? Wie können Ehrenamtliche als Deutschlehrer/innen</a:t>
            </a:r>
            <a:r>
              <a:rPr lang="de-DE" sz="1100" dirty="0"/>
              <a:t> </a:t>
            </a:r>
            <a:r>
              <a:rPr lang="de-DE" dirty="0"/>
              <a:t> helfen</a:t>
            </a:r>
            <a:r>
              <a:rPr lang="de-DE" dirty="0" smtClean="0"/>
              <a:t>? Der </a:t>
            </a:r>
            <a:r>
              <a:rPr lang="de-DE" dirty="0"/>
              <a:t>Schwerpunkt des Moduls liegt auf der </a:t>
            </a:r>
            <a:r>
              <a:rPr lang="de-DE" dirty="0" err="1" smtClean="0"/>
              <a:t>Ver-mittlung</a:t>
            </a:r>
            <a:r>
              <a:rPr lang="de-DE" dirty="0" smtClean="0"/>
              <a:t> </a:t>
            </a:r>
            <a:r>
              <a:rPr lang="de-DE" dirty="0"/>
              <a:t>von praktischen Fähigkeiten zum Lehren von Deutsch als Fremdsprache (</a:t>
            </a:r>
            <a:r>
              <a:rPr lang="de-DE" dirty="0" err="1"/>
              <a:t>DaF</a:t>
            </a:r>
            <a:r>
              <a:rPr lang="de-DE" dirty="0"/>
              <a:t>) bzw. Deutsch als Zweitsprache (</a:t>
            </a:r>
            <a:r>
              <a:rPr lang="de-DE" dirty="0" err="1"/>
              <a:t>DaZ</a:t>
            </a:r>
            <a:r>
              <a:rPr lang="de-DE" dirty="0"/>
              <a:t>). Zur Zielgruppe gehören fachfremde Lehrer/innen und Ehrenamtliche, die als Sprachpaten/innen oder </a:t>
            </a:r>
            <a:r>
              <a:rPr lang="de-DE" dirty="0" smtClean="0"/>
              <a:t>Deutschlehrer /</a:t>
            </a:r>
            <a:r>
              <a:rPr lang="de-DE" dirty="0"/>
              <a:t>innen arbeiten möchten</a:t>
            </a:r>
            <a:r>
              <a:rPr lang="de-DE" dirty="0" smtClean="0"/>
              <a:t>. Im </a:t>
            </a:r>
            <a:r>
              <a:rPr lang="de-DE" dirty="0"/>
              <a:t>Vertiefungsteil des Moduls gehen wir näher auf die Auswahl von geeigneten Materialien und Lehrwerken, den Umgang mit Analphabet/innen sowie den Aspekt der Motivation ein. </a:t>
            </a:r>
          </a:p>
          <a:p>
            <a:r>
              <a:rPr lang="de-DE" sz="1400" dirty="0"/>
              <a:t> </a:t>
            </a:r>
            <a:endParaRPr lang="de-DE" dirty="0"/>
          </a:p>
        </p:txBody>
      </p:sp>
      <p:sp>
        <p:nvSpPr>
          <p:cNvPr id="7" name="Textfeld 6"/>
          <p:cNvSpPr txBox="1"/>
          <p:nvPr/>
        </p:nvSpPr>
        <p:spPr>
          <a:xfrm>
            <a:off x="657225" y="10395"/>
            <a:ext cx="5286375" cy="1508105"/>
          </a:xfrm>
          <a:prstGeom prst="rect">
            <a:avLst/>
          </a:prstGeom>
          <a:noFill/>
        </p:spPr>
        <p:txBody>
          <a:bodyPr wrap="square" rtlCol="0">
            <a:spAutoFit/>
          </a:bodyPr>
          <a:lstStyle/>
          <a:p>
            <a:pPr lvl="0"/>
            <a:r>
              <a:rPr lang="de-DE" sz="3600" b="1" dirty="0">
                <a:solidFill>
                  <a:prstClr val="black"/>
                </a:solidFill>
              </a:rPr>
              <a:t>2. Weiterbildungsinhalte</a:t>
            </a:r>
          </a:p>
          <a:p>
            <a:pPr lvl="0"/>
            <a:r>
              <a:rPr lang="de-DE" sz="2800" dirty="0">
                <a:solidFill>
                  <a:prstClr val="black"/>
                </a:solidFill>
              </a:rPr>
              <a:t>2.3 Integration in die Gesellschaft</a:t>
            </a:r>
          </a:p>
          <a:p>
            <a:pPr lvl="0"/>
            <a:r>
              <a:rPr lang="de-DE" sz="2800" dirty="0" smtClean="0">
                <a:solidFill>
                  <a:prstClr val="black"/>
                </a:solidFill>
              </a:rPr>
              <a:t>2.3.2 Integration durch Sprache</a:t>
            </a:r>
            <a:endParaRPr lang="de-DE" sz="2400" dirty="0"/>
          </a:p>
        </p:txBody>
      </p:sp>
    </p:spTree>
    <p:extLst>
      <p:ext uri="{BB962C8B-B14F-4D97-AF65-F5344CB8AC3E}">
        <p14:creationId xmlns:p14="http://schemas.microsoft.com/office/powerpoint/2010/main" val="727988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32</a:t>
            </a:fld>
            <a:endParaRPr lang="de-DE"/>
          </a:p>
        </p:txBody>
      </p:sp>
      <p:sp>
        <p:nvSpPr>
          <p:cNvPr id="6" name="Textfeld 5"/>
          <p:cNvSpPr txBox="1"/>
          <p:nvPr/>
        </p:nvSpPr>
        <p:spPr>
          <a:xfrm>
            <a:off x="628651" y="1924049"/>
            <a:ext cx="8229600" cy="4801314"/>
          </a:xfrm>
          <a:prstGeom prst="rect">
            <a:avLst/>
          </a:prstGeom>
          <a:noFill/>
        </p:spPr>
        <p:txBody>
          <a:bodyPr wrap="square" rtlCol="0">
            <a:spAutoFit/>
          </a:bodyPr>
          <a:lstStyle/>
          <a:p>
            <a:r>
              <a:rPr lang="de-DE" b="1" dirty="0"/>
              <a:t>Lehrfach Integration durch </a:t>
            </a:r>
            <a:r>
              <a:rPr lang="de-DE" b="1" dirty="0" smtClean="0"/>
              <a:t>Sprache: das Programm im Detail</a:t>
            </a:r>
          </a:p>
          <a:p>
            <a:endParaRPr lang="de-DE" dirty="0"/>
          </a:p>
          <a:p>
            <a:pPr marL="285750" indent="-285750">
              <a:buFont typeface="Arial" panose="020B0604020202020204" pitchFamily="34" charset="0"/>
              <a:buChar char="•"/>
            </a:pPr>
            <a:r>
              <a:rPr lang="de-DE" dirty="0"/>
              <a:t>Grundlagen (</a:t>
            </a:r>
            <a:r>
              <a:rPr lang="de-DE" dirty="0" err="1"/>
              <a:t>Gildner</a:t>
            </a:r>
            <a:r>
              <a:rPr lang="de-DE" dirty="0"/>
              <a:t>)</a:t>
            </a:r>
          </a:p>
          <a:p>
            <a:pPr marL="742950" lvl="1" indent="-285750">
              <a:buFont typeface="Arial" panose="020B0604020202020204" pitchFamily="34" charset="0"/>
              <a:buChar char="•"/>
            </a:pPr>
            <a:r>
              <a:rPr lang="de-DE" dirty="0"/>
              <a:t>Sprachförderung von Geflüchteten – ein Überblick</a:t>
            </a:r>
          </a:p>
          <a:p>
            <a:pPr marL="742950" lvl="1" indent="-285750">
              <a:buFont typeface="Arial" panose="020B0604020202020204" pitchFamily="34" charset="0"/>
              <a:buChar char="•"/>
            </a:pPr>
            <a:r>
              <a:rPr lang="de-DE" dirty="0"/>
              <a:t>Didaktik und Methodik für ehrenamtliche Lehrer/innen -  Teil 1 </a:t>
            </a:r>
          </a:p>
          <a:p>
            <a:pPr marL="742950" lvl="1" indent="-285750">
              <a:buFont typeface="Arial" panose="020B0604020202020204" pitchFamily="34" charset="0"/>
              <a:buChar char="•"/>
            </a:pPr>
            <a:r>
              <a:rPr lang="de-DE" dirty="0"/>
              <a:t>Didaktik und Methodik für ehrenamtliche Lehrer/innen - Teil 2</a:t>
            </a:r>
          </a:p>
          <a:p>
            <a:pPr marL="742950" lvl="1" indent="-285750">
              <a:buFont typeface="Arial" panose="020B0604020202020204" pitchFamily="34" charset="0"/>
              <a:buChar char="•"/>
            </a:pPr>
            <a:r>
              <a:rPr lang="de-DE" dirty="0"/>
              <a:t>Lernkulturen</a:t>
            </a:r>
          </a:p>
          <a:p>
            <a:pPr lvl="1"/>
            <a:endParaRPr lang="de-DE" dirty="0"/>
          </a:p>
          <a:p>
            <a:pPr marL="285750" indent="-285750">
              <a:buFont typeface="Arial" panose="020B0604020202020204" pitchFamily="34" charset="0"/>
              <a:buChar char="•"/>
            </a:pPr>
            <a:r>
              <a:rPr lang="de-DE" dirty="0"/>
              <a:t>Vertiefung 2 (</a:t>
            </a:r>
            <a:r>
              <a:rPr lang="de-DE" dirty="0" err="1"/>
              <a:t>Gildner</a:t>
            </a:r>
            <a:r>
              <a:rPr lang="de-DE" dirty="0"/>
              <a:t>)</a:t>
            </a:r>
          </a:p>
          <a:p>
            <a:pPr marL="742950" lvl="1" indent="-285750">
              <a:buFont typeface="Arial" panose="020B0604020202020204" pitchFamily="34" charset="0"/>
              <a:buChar char="•"/>
            </a:pPr>
            <a:r>
              <a:rPr lang="de-DE" dirty="0"/>
              <a:t>Interkulturelles eLearning </a:t>
            </a:r>
            <a:endParaRPr lang="de-DE" dirty="0" smtClean="0"/>
          </a:p>
          <a:p>
            <a:pPr marL="742950" lvl="1" indent="-285750">
              <a:buFont typeface="Arial" panose="020B0604020202020204" pitchFamily="34" charset="0"/>
              <a:buChar char="•"/>
            </a:pPr>
            <a:r>
              <a:rPr lang="de-DE" dirty="0" smtClean="0"/>
              <a:t>Analphabetismus </a:t>
            </a:r>
            <a:r>
              <a:rPr lang="de-DE" dirty="0"/>
              <a:t>und Zweitschrifterwerb</a:t>
            </a:r>
          </a:p>
          <a:p>
            <a:pPr marL="742950" lvl="1" indent="-285750">
              <a:buFont typeface="Arial" panose="020B0604020202020204" pitchFamily="34" charset="0"/>
              <a:buChar char="•"/>
            </a:pPr>
            <a:r>
              <a:rPr lang="de-DE" dirty="0"/>
              <a:t>Material und Lehrwerke</a:t>
            </a:r>
          </a:p>
          <a:p>
            <a:pPr marL="742950" lvl="1" indent="-285750">
              <a:buFont typeface="Arial" panose="020B0604020202020204" pitchFamily="34" charset="0"/>
              <a:buChar char="•"/>
            </a:pPr>
            <a:r>
              <a:rPr lang="de-DE" dirty="0"/>
              <a:t>Motivation</a:t>
            </a:r>
          </a:p>
          <a:p>
            <a:pPr marL="742950" lvl="1" indent="-285750">
              <a:buFont typeface="Arial" panose="020B0604020202020204" pitchFamily="34" charset="0"/>
              <a:buChar char="•"/>
            </a:pPr>
            <a:endParaRPr lang="de-DE" dirty="0"/>
          </a:p>
          <a:p>
            <a:pPr marL="742950" lvl="1" indent="-285750">
              <a:buFont typeface="Arial" panose="020B0604020202020204" pitchFamily="34" charset="0"/>
              <a:buChar char="•"/>
            </a:pPr>
            <a:endParaRPr lang="de-DE" dirty="0"/>
          </a:p>
          <a:p>
            <a:pPr marL="742950" lvl="1" indent="-285750">
              <a:buFont typeface="Arial" panose="020B0604020202020204" pitchFamily="34" charset="0"/>
              <a:buChar char="•"/>
            </a:pPr>
            <a:endParaRPr lang="de-DE" dirty="0"/>
          </a:p>
          <a:p>
            <a:pPr marL="742950" lvl="1" indent="-285750">
              <a:buFont typeface="Arial" panose="020B0604020202020204" pitchFamily="34" charset="0"/>
              <a:buChar char="•"/>
            </a:pPr>
            <a:endParaRPr lang="de-DE" dirty="0" smtClean="0"/>
          </a:p>
        </p:txBody>
      </p:sp>
      <p:sp>
        <p:nvSpPr>
          <p:cNvPr id="7" name="Textfeld 6"/>
          <p:cNvSpPr txBox="1"/>
          <p:nvPr/>
        </p:nvSpPr>
        <p:spPr>
          <a:xfrm>
            <a:off x="657225" y="10395"/>
            <a:ext cx="5286375" cy="1508105"/>
          </a:xfrm>
          <a:prstGeom prst="rect">
            <a:avLst/>
          </a:prstGeom>
          <a:noFill/>
        </p:spPr>
        <p:txBody>
          <a:bodyPr wrap="square" rtlCol="0">
            <a:spAutoFit/>
          </a:bodyPr>
          <a:lstStyle/>
          <a:p>
            <a:pPr lvl="0"/>
            <a:r>
              <a:rPr lang="de-DE" sz="3600" b="1" dirty="0">
                <a:solidFill>
                  <a:prstClr val="black"/>
                </a:solidFill>
              </a:rPr>
              <a:t>2. Weiterbildungsinhalte</a:t>
            </a:r>
          </a:p>
          <a:p>
            <a:pPr lvl="0"/>
            <a:r>
              <a:rPr lang="de-DE" sz="2800" dirty="0">
                <a:solidFill>
                  <a:prstClr val="black"/>
                </a:solidFill>
              </a:rPr>
              <a:t>2.3 Integration in die Gesellschaft</a:t>
            </a:r>
          </a:p>
          <a:p>
            <a:pPr lvl="0"/>
            <a:r>
              <a:rPr lang="de-DE" sz="2800" dirty="0">
                <a:solidFill>
                  <a:prstClr val="black"/>
                </a:solidFill>
              </a:rPr>
              <a:t>2.3.2 Integration durch Sprache</a:t>
            </a:r>
            <a:endParaRPr lang="de-DE" sz="2400" dirty="0">
              <a:solidFill>
                <a:prstClr val="black"/>
              </a:solidFill>
            </a:endParaRPr>
          </a:p>
        </p:txBody>
      </p:sp>
    </p:spTree>
    <p:extLst>
      <p:ext uri="{BB962C8B-B14F-4D97-AF65-F5344CB8AC3E}">
        <p14:creationId xmlns:p14="http://schemas.microsoft.com/office/powerpoint/2010/main" val="100185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33</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Internationale Unternehmen</a:t>
            </a:r>
            <a:endParaRPr lang="de-DE" sz="2800" dirty="0"/>
          </a:p>
        </p:txBody>
      </p:sp>
      <p:sp>
        <p:nvSpPr>
          <p:cNvPr id="6" name="Textfeld 5"/>
          <p:cNvSpPr txBox="1"/>
          <p:nvPr/>
        </p:nvSpPr>
        <p:spPr>
          <a:xfrm>
            <a:off x="628651" y="1924049"/>
            <a:ext cx="8229600" cy="4247317"/>
          </a:xfrm>
          <a:prstGeom prst="rect">
            <a:avLst/>
          </a:prstGeom>
          <a:noFill/>
        </p:spPr>
        <p:txBody>
          <a:bodyPr wrap="square" rtlCol="0">
            <a:spAutoFit/>
          </a:bodyPr>
          <a:lstStyle/>
          <a:p>
            <a:r>
              <a:rPr lang="de-DE" b="1" dirty="0" smtClean="0">
                <a:solidFill>
                  <a:prstClr val="black"/>
                </a:solidFill>
              </a:rPr>
              <a:t>Modul: Internationale Unternehmen</a:t>
            </a:r>
          </a:p>
          <a:p>
            <a:endParaRPr lang="de-DE" dirty="0"/>
          </a:p>
          <a:p>
            <a:pPr marL="285750" indent="-285750">
              <a:buFont typeface="Arial" panose="020B0604020202020204" pitchFamily="34" charset="0"/>
              <a:buChar char="•"/>
            </a:pPr>
            <a:r>
              <a:rPr lang="de-DE" dirty="0" smtClean="0"/>
              <a:t>Hauptreferent/in: Prof. Dr. Markus Launer, </a:t>
            </a:r>
            <a:r>
              <a:rPr lang="de-DE" dirty="0"/>
              <a:t>P</a:t>
            </a:r>
            <a:r>
              <a:rPr lang="de-DE" dirty="0" smtClean="0"/>
              <a:t>ari Niemann</a:t>
            </a:r>
          </a:p>
          <a:p>
            <a:pPr marL="285750" indent="-285750">
              <a:buFont typeface="Arial" panose="020B0604020202020204" pitchFamily="34" charset="0"/>
              <a:buChar char="•"/>
            </a:pPr>
            <a:r>
              <a:rPr lang="de-DE" dirty="0" smtClean="0"/>
              <a:t>Primäre Inhalte:</a:t>
            </a:r>
          </a:p>
          <a:p>
            <a:pPr marL="263525" lvl="1" algn="just"/>
            <a:r>
              <a:rPr lang="de-DE" dirty="0"/>
              <a:t>Diese eLearning Einheit beschäftigt sich mit dem „</a:t>
            </a:r>
            <a:r>
              <a:rPr lang="de-DE" dirty="0" err="1"/>
              <a:t>culture-free</a:t>
            </a:r>
            <a:r>
              <a:rPr lang="de-DE" dirty="0"/>
              <a:t>“ Ansatz des Interkulturellen und Internationalen Managements. Die Notwendigkeit zum bewussten Internationalen Management ergibt sich aus der </a:t>
            </a:r>
            <a:r>
              <a:rPr lang="de-DE" dirty="0" err="1"/>
              <a:t>Heterogenisierung</a:t>
            </a:r>
            <a:r>
              <a:rPr lang="de-DE" dirty="0"/>
              <a:t> der für die Manager relevanten Umwelten. Dies schlägt sich in einer erhöhten Führungskomplexität nieder, deren integrative Handhabe als Kernaufgabe des Internationalen Managements zu bezeichnen ist. </a:t>
            </a:r>
            <a:endParaRPr lang="de-DE" dirty="0" smtClean="0"/>
          </a:p>
          <a:p>
            <a:pPr marL="263525" lvl="1" algn="just"/>
            <a:r>
              <a:rPr lang="de-DE" dirty="0"/>
              <a:t>Die erlernten Grundlagen werden anhand von Praxis-Beispielen und erprobten Strategien des interkulturellen Managements vertieft. Dabei wird der Schwerpunkt auf der interkulturellen Kommunikation in unterschiedlichen Organisationsformen gelegt. Die Implementierung von </a:t>
            </a:r>
            <a:r>
              <a:rPr lang="de-DE" dirty="0" err="1"/>
              <a:t>Diversity</a:t>
            </a:r>
            <a:r>
              <a:rPr lang="de-DE" dirty="0"/>
              <a:t> Management im Unternehmen ist ein weiterer Lernaspekt dieses Moduls. </a:t>
            </a:r>
            <a:endParaRPr lang="de-DE" b="1" dirty="0"/>
          </a:p>
        </p:txBody>
      </p:sp>
    </p:spTree>
    <p:extLst>
      <p:ext uri="{BB962C8B-B14F-4D97-AF65-F5344CB8AC3E}">
        <p14:creationId xmlns:p14="http://schemas.microsoft.com/office/powerpoint/2010/main" val="14441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34</a:t>
            </a:fld>
            <a:endParaRPr lang="de-DE"/>
          </a:p>
        </p:txBody>
      </p:sp>
      <p:sp>
        <p:nvSpPr>
          <p:cNvPr id="5" name="Textfeld 4"/>
          <p:cNvSpPr txBox="1"/>
          <p:nvPr/>
        </p:nvSpPr>
        <p:spPr>
          <a:xfrm>
            <a:off x="628650" y="0"/>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a:t>
            </a:r>
            <a:r>
              <a:rPr lang="de-DE" sz="2800" dirty="0">
                <a:solidFill>
                  <a:prstClr val="black"/>
                </a:solidFill>
              </a:rPr>
              <a:t>Internationale Unternehmen</a:t>
            </a:r>
            <a:endParaRPr lang="de-DE" sz="2800" dirty="0" smtClean="0">
              <a:solidFill>
                <a:srgbClr val="FF0000"/>
              </a:solidFill>
            </a:endParaRPr>
          </a:p>
          <a:p>
            <a:r>
              <a:rPr lang="de-DE" sz="2800" dirty="0" smtClean="0"/>
              <a:t>2.4.1 Interkulturelles Management</a:t>
            </a:r>
            <a:endParaRPr lang="de-DE" sz="2800" dirty="0"/>
          </a:p>
        </p:txBody>
      </p:sp>
      <p:sp>
        <p:nvSpPr>
          <p:cNvPr id="6" name="Textfeld 5"/>
          <p:cNvSpPr txBox="1"/>
          <p:nvPr/>
        </p:nvSpPr>
        <p:spPr>
          <a:xfrm>
            <a:off x="628651" y="1924049"/>
            <a:ext cx="8229600" cy="3785652"/>
          </a:xfrm>
          <a:prstGeom prst="rect">
            <a:avLst/>
          </a:prstGeom>
          <a:noFill/>
        </p:spPr>
        <p:txBody>
          <a:bodyPr wrap="square" rtlCol="0">
            <a:spAutoFit/>
          </a:bodyPr>
          <a:lstStyle/>
          <a:p>
            <a:r>
              <a:rPr lang="de-DE" b="1" dirty="0" smtClean="0"/>
              <a:t>Lehrfach Interkulturelles </a:t>
            </a:r>
            <a:r>
              <a:rPr lang="de-DE" b="1" dirty="0"/>
              <a:t>M</a:t>
            </a:r>
            <a:r>
              <a:rPr lang="de-DE" b="1" dirty="0" smtClean="0"/>
              <a:t>anagement</a:t>
            </a:r>
          </a:p>
          <a:p>
            <a:endParaRPr lang="de-DE" dirty="0"/>
          </a:p>
          <a:p>
            <a:pPr marL="285750" indent="-285750">
              <a:buFont typeface="Arial" panose="020B0604020202020204" pitchFamily="34" charset="0"/>
              <a:buChar char="•"/>
            </a:pPr>
            <a:r>
              <a:rPr lang="de-DE" dirty="0" smtClean="0"/>
              <a:t>Hauptreferentin: Pari Niemann</a:t>
            </a:r>
          </a:p>
          <a:p>
            <a:pPr marL="285750" indent="-285750">
              <a:buFont typeface="Arial" panose="020B0604020202020204" pitchFamily="34" charset="0"/>
              <a:buChar char="•"/>
            </a:pPr>
            <a:r>
              <a:rPr lang="de-DE" dirty="0" smtClean="0"/>
              <a:t>Gastreferent: Prof. Dr. Markus Launer</a:t>
            </a:r>
          </a:p>
          <a:p>
            <a:pPr marL="285750" indent="-285750">
              <a:buFont typeface="Arial" panose="020B0604020202020204" pitchFamily="34" charset="0"/>
              <a:buChar char="•"/>
            </a:pPr>
            <a:r>
              <a:rPr lang="de-DE" dirty="0" smtClean="0"/>
              <a:t>Primäre Inhalte:</a:t>
            </a:r>
          </a:p>
          <a:p>
            <a:pPr marL="266700" algn="just"/>
            <a:r>
              <a:rPr lang="de-DE" sz="1600" dirty="0" smtClean="0">
                <a:latin typeface="Arial" panose="020B0604020202020204" pitchFamily="34" charset="0"/>
                <a:cs typeface="Arial" panose="020B0604020202020204" pitchFamily="34" charset="0"/>
              </a:rPr>
              <a:t>In diesem eLearning Modul erlernen Sie grundsätzliche Fähigkeiten des Interkulturellen </a:t>
            </a:r>
            <a:r>
              <a:rPr lang="de-DE" sz="1600" dirty="0">
                <a:latin typeface="Arial" panose="020B0604020202020204" pitchFamily="34" charset="0"/>
                <a:cs typeface="Arial" panose="020B0604020202020204" pitchFamily="34" charset="0"/>
              </a:rPr>
              <a:t>M</a:t>
            </a:r>
            <a:r>
              <a:rPr lang="de-DE" sz="1600" dirty="0" smtClean="0">
                <a:latin typeface="Arial" panose="020B0604020202020204" pitchFamily="34" charset="0"/>
                <a:cs typeface="Arial" panose="020B0604020202020204" pitchFamily="34" charset="0"/>
              </a:rPr>
              <a:t>anagements, unabhängig von einzelnen Landeskulturen (siehe dazu den „</a:t>
            </a:r>
            <a:r>
              <a:rPr lang="de-DE" sz="1600" dirty="0" err="1" smtClean="0">
                <a:latin typeface="Arial" panose="020B0604020202020204" pitchFamily="34" charset="0"/>
                <a:cs typeface="Arial" panose="020B0604020202020204" pitchFamily="34" charset="0"/>
              </a:rPr>
              <a:t>culture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bound</a:t>
            </a:r>
            <a:r>
              <a:rPr lang="de-DE" sz="1600" dirty="0" smtClean="0">
                <a:latin typeface="Arial" panose="020B0604020202020204" pitchFamily="34" charset="0"/>
                <a:cs typeface="Arial" panose="020B0604020202020204" pitchFamily="34" charset="0"/>
              </a:rPr>
              <a:t>“ Ansatz bei den Länderreferaten). Die </a:t>
            </a:r>
            <a:r>
              <a:rPr lang="de-DE" sz="1600" dirty="0">
                <a:latin typeface="Arial" panose="020B0604020202020204" pitchFamily="34" charset="0"/>
                <a:cs typeface="Arial" panose="020B0604020202020204" pitchFamily="34" charset="0"/>
              </a:rPr>
              <a:t>G</a:t>
            </a:r>
            <a:r>
              <a:rPr lang="de-DE" sz="1600" dirty="0" smtClean="0">
                <a:latin typeface="Arial" panose="020B0604020202020204" pitchFamily="34" charset="0"/>
                <a:cs typeface="Arial" panose="020B0604020202020204" pitchFamily="34" charset="0"/>
              </a:rPr>
              <a:t>rundlagen bauen auf unterschiedlichen Definitionen von Kultur und Kulturmodellen auf. Weiter werden </a:t>
            </a:r>
            <a:r>
              <a:rPr lang="de-DE" sz="1600" dirty="0">
                <a:latin typeface="Arial" panose="020B0604020202020204" pitchFamily="34" charset="0"/>
                <a:cs typeface="Arial" panose="020B0604020202020204" pitchFamily="34" charset="0"/>
              </a:rPr>
              <a:t>G</a:t>
            </a:r>
            <a:r>
              <a:rPr lang="de-DE" sz="1600" dirty="0" smtClean="0">
                <a:latin typeface="Arial" panose="020B0604020202020204" pitchFamily="34" charset="0"/>
                <a:cs typeface="Arial" panose="020B0604020202020204" pitchFamily="34" charset="0"/>
              </a:rPr>
              <a:t>rundlagen gelegt auf </a:t>
            </a:r>
            <a:r>
              <a:rPr lang="de-DE" sz="1600" dirty="0">
                <a:latin typeface="Arial" panose="020B0604020202020204" pitchFamily="34" charset="0"/>
                <a:cs typeface="Arial" panose="020B0604020202020204" pitchFamily="34" charset="0"/>
              </a:rPr>
              <a:t>B</a:t>
            </a:r>
            <a:r>
              <a:rPr lang="de-DE" sz="1600" dirty="0" smtClean="0">
                <a:latin typeface="Arial" panose="020B0604020202020204" pitchFamily="34" charset="0"/>
                <a:cs typeface="Arial" panose="020B0604020202020204" pitchFamily="34" charset="0"/>
              </a:rPr>
              <a:t>asis der sog. Kulturdimensionen der anerkannten Kulturforscher Hall, Hofstede, </a:t>
            </a:r>
            <a:r>
              <a:rPr lang="de-DE" sz="1600" dirty="0" err="1" smtClean="0">
                <a:latin typeface="Arial" panose="020B0604020202020204" pitchFamily="34" charset="0"/>
                <a:cs typeface="Arial" panose="020B0604020202020204" pitchFamily="34" charset="0"/>
              </a:rPr>
              <a:t>Trompenaars</a:t>
            </a:r>
            <a:r>
              <a:rPr lang="de-DE" sz="1600" dirty="0" smtClean="0">
                <a:latin typeface="Arial" panose="020B0604020202020204" pitchFamily="34" charset="0"/>
                <a:cs typeface="Arial" panose="020B0604020202020204" pitchFamily="34" charset="0"/>
              </a:rPr>
              <a:t> und der </a:t>
            </a:r>
            <a:r>
              <a:rPr lang="de-DE" sz="1600" dirty="0" err="1" smtClean="0">
                <a:latin typeface="Arial" panose="020B0604020202020204" pitchFamily="34" charset="0"/>
                <a:cs typeface="Arial" panose="020B0604020202020204" pitchFamily="34" charset="0"/>
              </a:rPr>
              <a:t>Globe</a:t>
            </a:r>
            <a:r>
              <a:rPr lang="de-DE" sz="1600" dirty="0" smtClean="0">
                <a:latin typeface="Arial" panose="020B0604020202020204" pitchFamily="34" charset="0"/>
                <a:cs typeface="Arial" panose="020B0604020202020204" pitchFamily="34" charset="0"/>
              </a:rPr>
              <a:t> Studie.</a:t>
            </a:r>
          </a:p>
          <a:p>
            <a:pPr marL="266700" algn="just"/>
            <a:r>
              <a:rPr lang="de-DE" sz="1600" dirty="0" smtClean="0">
                <a:latin typeface="Arial" panose="020B0604020202020204" pitchFamily="34" charset="0"/>
                <a:cs typeface="Arial" panose="020B0604020202020204" pitchFamily="34" charset="0"/>
              </a:rPr>
              <a:t>In der </a:t>
            </a:r>
            <a:r>
              <a:rPr lang="de-DE" sz="1600" dirty="0">
                <a:latin typeface="Arial" panose="020B0604020202020204" pitchFamily="34" charset="0"/>
                <a:cs typeface="Arial" panose="020B0604020202020204" pitchFamily="34" charset="0"/>
              </a:rPr>
              <a:t>V</a:t>
            </a:r>
            <a:r>
              <a:rPr lang="de-DE" sz="1600" dirty="0" smtClean="0">
                <a:latin typeface="Arial" panose="020B0604020202020204" pitchFamily="34" charset="0"/>
                <a:cs typeface="Arial" panose="020B0604020202020204" pitchFamily="34" charset="0"/>
              </a:rPr>
              <a:t>ertiefung geht es u.a. um D</a:t>
            </a:r>
            <a:r>
              <a:rPr lang="en-US" dirty="0" err="1" smtClean="0"/>
              <a:t>iversity</a:t>
            </a:r>
            <a:r>
              <a:rPr lang="en-US" dirty="0" smtClean="0"/>
              <a:t> </a:t>
            </a:r>
            <a:r>
              <a:rPr lang="en-US" dirty="0"/>
              <a:t>as a Business </a:t>
            </a:r>
            <a:r>
              <a:rPr lang="en-US" dirty="0" smtClean="0"/>
              <a:t>Case</a:t>
            </a:r>
            <a:r>
              <a:rPr lang="en-US" dirty="0"/>
              <a:t> </a:t>
            </a:r>
            <a:r>
              <a:rPr lang="en-US" dirty="0" smtClean="0"/>
              <a:t>und </a:t>
            </a:r>
            <a:r>
              <a:rPr lang="de-DE" dirty="0" smtClean="0"/>
              <a:t>Interkulturelle Kommunikation. Besonders wird eingegangen auf die Soziolinguistik </a:t>
            </a:r>
            <a:r>
              <a:rPr lang="de-DE" dirty="0"/>
              <a:t>nach </a:t>
            </a:r>
            <a:r>
              <a:rPr lang="de-DE" dirty="0" err="1"/>
              <a:t>Gumperz</a:t>
            </a:r>
            <a:r>
              <a:rPr lang="de-DE" dirty="0"/>
              <a:t> und </a:t>
            </a:r>
            <a:r>
              <a:rPr lang="de-DE" dirty="0" smtClean="0"/>
              <a:t>Tannen sowie der „Soziale Raum“ </a:t>
            </a:r>
            <a:r>
              <a:rPr lang="de-DE" dirty="0"/>
              <a:t>nach </a:t>
            </a:r>
            <a:r>
              <a:rPr lang="de-DE" dirty="0" smtClean="0"/>
              <a:t>Bourdieu.</a:t>
            </a:r>
            <a:endParaRPr lang="de-DE" dirty="0"/>
          </a:p>
        </p:txBody>
      </p:sp>
    </p:spTree>
    <p:extLst>
      <p:ext uri="{BB962C8B-B14F-4D97-AF65-F5344CB8AC3E}">
        <p14:creationId xmlns:p14="http://schemas.microsoft.com/office/powerpoint/2010/main" val="2884521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35</a:t>
            </a:fld>
            <a:endParaRPr lang="de-DE"/>
          </a:p>
        </p:txBody>
      </p:sp>
      <p:sp>
        <p:nvSpPr>
          <p:cNvPr id="5" name="Textfeld 4"/>
          <p:cNvSpPr txBox="1"/>
          <p:nvPr/>
        </p:nvSpPr>
        <p:spPr>
          <a:xfrm>
            <a:off x="628650" y="9525"/>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a:t>
            </a:r>
            <a:r>
              <a:rPr lang="de-DE" sz="2800" dirty="0">
                <a:solidFill>
                  <a:prstClr val="black"/>
                </a:solidFill>
              </a:rPr>
              <a:t>Internationale Unternehmen</a:t>
            </a:r>
            <a:endParaRPr lang="de-DE" sz="2800" dirty="0" smtClean="0"/>
          </a:p>
          <a:p>
            <a:r>
              <a:rPr lang="de-DE" sz="2800" dirty="0" smtClean="0"/>
              <a:t>2.4.1 Interkulturelles Management</a:t>
            </a:r>
            <a:endParaRPr lang="de-DE" sz="2800" dirty="0"/>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Lehrfach Interkulturelles Management: das Programm im Detail</a:t>
            </a:r>
          </a:p>
          <a:p>
            <a:endParaRPr lang="de-DE" dirty="0"/>
          </a:p>
          <a:p>
            <a:pPr marL="285750" indent="-285750">
              <a:buFont typeface="Arial" panose="020B0604020202020204" pitchFamily="34" charset="0"/>
              <a:buChar char="•"/>
            </a:pPr>
            <a:r>
              <a:rPr lang="de-DE" dirty="0"/>
              <a:t>Grundlagen (Launer)</a:t>
            </a:r>
          </a:p>
          <a:p>
            <a:pPr marL="742950" lvl="1" indent="-285750">
              <a:buFont typeface="Arial" panose="020B0604020202020204" pitchFamily="34" charset="0"/>
              <a:buChar char="•"/>
            </a:pPr>
            <a:r>
              <a:rPr lang="de-DE" dirty="0"/>
              <a:t>Definition Kultur aus Managementsicht und Unternehmenskultur </a:t>
            </a:r>
          </a:p>
          <a:p>
            <a:pPr marL="742950" lvl="1" indent="-285750">
              <a:buFont typeface="Arial" panose="020B0604020202020204" pitchFamily="34" charset="0"/>
              <a:buChar char="•"/>
            </a:pPr>
            <a:r>
              <a:rPr lang="de-DE" dirty="0"/>
              <a:t>Kulturdimensionen nach Hall</a:t>
            </a:r>
          </a:p>
          <a:p>
            <a:pPr marL="742950" lvl="1" indent="-285750">
              <a:buFont typeface="Arial" panose="020B0604020202020204" pitchFamily="34" charset="0"/>
              <a:buChar char="•"/>
            </a:pPr>
            <a:r>
              <a:rPr lang="de-DE" dirty="0"/>
              <a:t>Kulturdimensionen nach Hofstede</a:t>
            </a:r>
          </a:p>
          <a:p>
            <a:pPr marL="742950" lvl="1" indent="-285750">
              <a:buFont typeface="Arial" panose="020B0604020202020204" pitchFamily="34" charset="0"/>
              <a:buChar char="•"/>
            </a:pPr>
            <a:r>
              <a:rPr lang="de-DE" dirty="0"/>
              <a:t>Kulturdimensionen nach </a:t>
            </a:r>
            <a:r>
              <a:rPr lang="de-DE" dirty="0" err="1"/>
              <a:t>Trompenaars</a:t>
            </a:r>
            <a:endParaRPr lang="de-DE" dirty="0"/>
          </a:p>
          <a:p>
            <a:pPr marL="742950" lvl="1" indent="-285750">
              <a:buFont typeface="Arial" panose="020B0604020202020204" pitchFamily="34" charset="0"/>
              <a:buChar char="•"/>
            </a:pPr>
            <a:r>
              <a:rPr lang="de-DE" dirty="0"/>
              <a:t>Kulturdimensionen nach </a:t>
            </a:r>
            <a:r>
              <a:rPr lang="de-DE" dirty="0" err="1"/>
              <a:t>Globe</a:t>
            </a:r>
            <a:r>
              <a:rPr lang="de-DE" dirty="0"/>
              <a:t> Studie</a:t>
            </a:r>
          </a:p>
          <a:p>
            <a:pPr marL="285750" indent="-285750">
              <a:buFont typeface="Arial" panose="020B0604020202020204" pitchFamily="34" charset="0"/>
              <a:buChar char="•"/>
            </a:pPr>
            <a:r>
              <a:rPr lang="de-DE" dirty="0"/>
              <a:t>Vertiefung (Niemann)</a:t>
            </a:r>
          </a:p>
          <a:p>
            <a:pPr marL="742950" lvl="1" indent="-285750">
              <a:buFont typeface="Arial" panose="020B0604020202020204" pitchFamily="34" charset="0"/>
              <a:buChar char="•"/>
            </a:pPr>
            <a:r>
              <a:rPr lang="en-US" dirty="0"/>
              <a:t>Diversity as a Business Case. </a:t>
            </a:r>
            <a:r>
              <a:rPr lang="de-DE" dirty="0"/>
              <a:t>Vielfalt erfolgreich gestalten!</a:t>
            </a:r>
          </a:p>
          <a:p>
            <a:pPr marL="742950" lvl="1" indent="-285750">
              <a:buFont typeface="Arial" panose="020B0604020202020204" pitchFamily="34" charset="0"/>
              <a:buChar char="•"/>
            </a:pPr>
            <a:r>
              <a:rPr lang="de-DE" dirty="0"/>
              <a:t>Interkulturelle Kommunikation</a:t>
            </a:r>
          </a:p>
          <a:p>
            <a:pPr marL="742950" lvl="1" indent="-285750">
              <a:buFont typeface="Arial" panose="020B0604020202020204" pitchFamily="34" charset="0"/>
              <a:buChar char="•"/>
            </a:pPr>
            <a:r>
              <a:rPr lang="de-DE" dirty="0"/>
              <a:t>Soziolinguistik nach </a:t>
            </a:r>
            <a:r>
              <a:rPr lang="de-DE" dirty="0" err="1" smtClean="0"/>
              <a:t>Gumperz</a:t>
            </a:r>
            <a:r>
              <a:rPr lang="de-DE" dirty="0" smtClean="0"/>
              <a:t> und Tannen</a:t>
            </a:r>
            <a:endParaRPr lang="de-DE" dirty="0"/>
          </a:p>
          <a:p>
            <a:pPr marL="742950" lvl="1" indent="-285750">
              <a:buFont typeface="Arial" panose="020B0604020202020204" pitchFamily="34" charset="0"/>
              <a:buChar char="•"/>
            </a:pPr>
            <a:r>
              <a:rPr lang="de-DE" dirty="0" smtClean="0"/>
              <a:t>„Sozialer Raum“ </a:t>
            </a:r>
            <a:r>
              <a:rPr lang="de-DE" dirty="0"/>
              <a:t>nach </a:t>
            </a:r>
            <a:r>
              <a:rPr lang="de-DE" dirty="0" smtClean="0"/>
              <a:t>Bourdieu</a:t>
            </a:r>
            <a:endParaRPr lang="de-DE" dirty="0"/>
          </a:p>
          <a:p>
            <a:pPr lvl="2"/>
            <a:endParaRPr lang="de-DE" dirty="0" smtClean="0"/>
          </a:p>
          <a:p>
            <a:pPr marL="742950" lvl="1" indent="-285750">
              <a:buFont typeface="Arial" panose="020B0604020202020204" pitchFamily="34" charset="0"/>
              <a:buChar char="•"/>
            </a:pPr>
            <a:endParaRPr lang="de-DE" dirty="0" smtClean="0"/>
          </a:p>
          <a:p>
            <a:pPr marL="742950" lvl="1" indent="-285750">
              <a:buFont typeface="Arial" panose="020B0604020202020204" pitchFamily="34" charset="0"/>
              <a:buChar char="•"/>
            </a:pPr>
            <a:endParaRPr lang="de-DE" dirty="0"/>
          </a:p>
        </p:txBody>
      </p:sp>
    </p:spTree>
    <p:extLst>
      <p:ext uri="{BB962C8B-B14F-4D97-AF65-F5344CB8AC3E}">
        <p14:creationId xmlns:p14="http://schemas.microsoft.com/office/powerpoint/2010/main" val="2611958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36</a:t>
            </a:fld>
            <a:endParaRPr lang="de-DE"/>
          </a:p>
        </p:txBody>
      </p:sp>
      <p:sp>
        <p:nvSpPr>
          <p:cNvPr id="6" name="Textfeld 5"/>
          <p:cNvSpPr txBox="1"/>
          <p:nvPr/>
        </p:nvSpPr>
        <p:spPr>
          <a:xfrm>
            <a:off x="628651" y="1924049"/>
            <a:ext cx="8229600" cy="4524316"/>
          </a:xfrm>
          <a:prstGeom prst="rect">
            <a:avLst/>
          </a:prstGeom>
          <a:noFill/>
        </p:spPr>
        <p:txBody>
          <a:bodyPr wrap="square" rtlCol="0">
            <a:spAutoFit/>
          </a:bodyPr>
          <a:lstStyle/>
          <a:p>
            <a:r>
              <a:rPr lang="de-DE" b="1" dirty="0" smtClean="0"/>
              <a:t>Lehrfach Internationales Management</a:t>
            </a:r>
          </a:p>
          <a:p>
            <a:endParaRPr lang="de-DE" dirty="0"/>
          </a:p>
          <a:p>
            <a:pPr marL="285750" indent="-285750">
              <a:buFont typeface="Arial" panose="020B0604020202020204" pitchFamily="34" charset="0"/>
              <a:buChar char="•"/>
            </a:pPr>
            <a:r>
              <a:rPr lang="de-DE" dirty="0" smtClean="0"/>
              <a:t>Hauptreferent Prof. Dr. Markus Launer</a:t>
            </a:r>
          </a:p>
          <a:p>
            <a:pPr marL="285750" indent="-285750">
              <a:buFont typeface="Arial" panose="020B0604020202020204" pitchFamily="34" charset="0"/>
              <a:buChar char="•"/>
            </a:pPr>
            <a:r>
              <a:rPr lang="de-DE" dirty="0" smtClean="0"/>
              <a:t>Primäre Inhalte:</a:t>
            </a:r>
          </a:p>
          <a:p>
            <a:pPr marL="266700" lvl="1"/>
            <a:r>
              <a:rPr lang="de-DE" dirty="0">
                <a:cs typeface="Arial" panose="020B0604020202020204" pitchFamily="34" charset="0"/>
              </a:rPr>
              <a:t>Dieses eLearning Modul beschäftigt sich mit der Lehre internationale Unternehmen zu führen und koordinieren, d.h. ein Managementansatz. Dennoch gibt es Managementansätze, die regionale Unterschiede berücksichtigen und individuell auf die jeweiligen Gastländer eingehen. Wesentliche Aufgabe ist die koordinative, abwägende Einbeziehung der sozio-ökonomischen Daten aller vom Internationalen Unternehmen bearbeiteten Regionen. </a:t>
            </a:r>
          </a:p>
          <a:p>
            <a:pPr marL="266700" lvl="1"/>
            <a:r>
              <a:rPr lang="de-DE" dirty="0">
                <a:cs typeface="Arial" panose="020B0604020202020204" pitchFamily="34" charset="0"/>
              </a:rPr>
              <a:t>Inhaltlich geht es um die Führung, Struktur und Strategien von Mutterkonzernen und deren ausländische Tochtergesellschaften. Wie werden Tochtergesellschaften im Ausland geführt und im Gastland integriert. Dabei wird einmal auf dem Konzept von Perlmutter aufgebaut, aber auch auf dem Transnationalen Unternehmen nach Bartlett und </a:t>
            </a:r>
            <a:r>
              <a:rPr lang="de-DE" dirty="0" err="1">
                <a:cs typeface="Arial" panose="020B0604020202020204" pitchFamily="34" charset="0"/>
              </a:rPr>
              <a:t>Ghoshal</a:t>
            </a:r>
            <a:r>
              <a:rPr lang="de-DE" dirty="0">
                <a:cs typeface="Arial" panose="020B0604020202020204" pitchFamily="34" charset="0"/>
              </a:rPr>
              <a:t>. Dabei werden ausländische Tochtergesellschaften individuell und unterschiedlich geführt.</a:t>
            </a:r>
          </a:p>
        </p:txBody>
      </p:sp>
      <p:sp>
        <p:nvSpPr>
          <p:cNvPr id="7" name="Textfeld 6"/>
          <p:cNvSpPr txBox="1"/>
          <p:nvPr/>
        </p:nvSpPr>
        <p:spPr>
          <a:xfrm>
            <a:off x="628650" y="9525"/>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a:t>
            </a:r>
            <a:r>
              <a:rPr lang="de-DE" sz="2800" dirty="0">
                <a:solidFill>
                  <a:prstClr val="black"/>
                </a:solidFill>
              </a:rPr>
              <a:t>Internationale Unternehmen</a:t>
            </a:r>
            <a:endParaRPr lang="de-DE" sz="2800" dirty="0" smtClean="0"/>
          </a:p>
          <a:p>
            <a:r>
              <a:rPr lang="de-DE" sz="2800" dirty="0" smtClean="0"/>
              <a:t>2.4.2 Internationales Management</a:t>
            </a:r>
            <a:endParaRPr lang="de-DE" sz="2800" dirty="0"/>
          </a:p>
        </p:txBody>
      </p:sp>
    </p:spTree>
    <p:extLst>
      <p:ext uri="{BB962C8B-B14F-4D97-AF65-F5344CB8AC3E}">
        <p14:creationId xmlns:p14="http://schemas.microsoft.com/office/powerpoint/2010/main" val="3307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37</a:t>
            </a:fld>
            <a:endParaRPr lang="de-DE"/>
          </a:p>
        </p:txBody>
      </p:sp>
      <p:sp>
        <p:nvSpPr>
          <p:cNvPr id="5" name="Textfeld 4"/>
          <p:cNvSpPr txBox="1"/>
          <p:nvPr/>
        </p:nvSpPr>
        <p:spPr>
          <a:xfrm>
            <a:off x="628650" y="9525"/>
            <a:ext cx="5286375" cy="1508105"/>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a:t>
            </a:r>
            <a:r>
              <a:rPr lang="de-DE" sz="2800" dirty="0">
                <a:solidFill>
                  <a:prstClr val="black"/>
                </a:solidFill>
              </a:rPr>
              <a:t>Internationale Unternehmen</a:t>
            </a:r>
            <a:endParaRPr lang="de-DE" sz="2800" dirty="0" smtClean="0"/>
          </a:p>
          <a:p>
            <a:r>
              <a:rPr lang="de-DE" sz="2800" dirty="0" smtClean="0"/>
              <a:t>2.4.2 Internationales Management</a:t>
            </a:r>
            <a:endParaRPr lang="de-DE" sz="2800" dirty="0"/>
          </a:p>
        </p:txBody>
      </p:sp>
      <p:sp>
        <p:nvSpPr>
          <p:cNvPr id="6" name="Textfeld 5"/>
          <p:cNvSpPr txBox="1"/>
          <p:nvPr/>
        </p:nvSpPr>
        <p:spPr>
          <a:xfrm>
            <a:off x="628651" y="1924049"/>
            <a:ext cx="8229600" cy="3970318"/>
          </a:xfrm>
          <a:prstGeom prst="rect">
            <a:avLst/>
          </a:prstGeom>
          <a:noFill/>
        </p:spPr>
        <p:txBody>
          <a:bodyPr wrap="square" rtlCol="0">
            <a:spAutoFit/>
          </a:bodyPr>
          <a:lstStyle/>
          <a:p>
            <a:r>
              <a:rPr lang="de-DE" b="1" dirty="0" smtClean="0"/>
              <a:t>Internationales Management: das Programm im Detail</a:t>
            </a:r>
          </a:p>
          <a:p>
            <a:endParaRPr lang="de-DE" dirty="0"/>
          </a:p>
          <a:p>
            <a:pPr marL="285750" indent="-285750">
              <a:buFont typeface="Arial" panose="020B0604020202020204" pitchFamily="34" charset="0"/>
              <a:buChar char="•"/>
            </a:pPr>
            <a:r>
              <a:rPr lang="de-DE" dirty="0" smtClean="0"/>
              <a:t>Grundlagen</a:t>
            </a:r>
          </a:p>
          <a:p>
            <a:pPr marL="742950" lvl="1" indent="-285750">
              <a:buFont typeface="Arial" panose="020B0604020202020204" pitchFamily="34" charset="0"/>
              <a:buChar char="•"/>
            </a:pPr>
            <a:r>
              <a:rPr lang="de-DE" dirty="0" smtClean="0"/>
              <a:t>Diamantansatz von Porter und das Eklektische Paradigma von </a:t>
            </a:r>
            <a:r>
              <a:rPr lang="de-DE" dirty="0" err="1" smtClean="0"/>
              <a:t>Dunning</a:t>
            </a:r>
            <a:endParaRPr lang="de-DE" dirty="0" smtClean="0"/>
          </a:p>
          <a:p>
            <a:pPr marL="742950" lvl="1" indent="-285750">
              <a:buFont typeface="Arial" panose="020B0604020202020204" pitchFamily="34" charset="0"/>
              <a:buChar char="•"/>
            </a:pPr>
            <a:r>
              <a:rPr lang="de-DE" dirty="0"/>
              <a:t>Strategisches internationales Management nach Porter</a:t>
            </a:r>
          </a:p>
          <a:p>
            <a:pPr marL="742950" lvl="1" indent="-285750">
              <a:buFont typeface="Arial" panose="020B0604020202020204" pitchFamily="34" charset="0"/>
              <a:buChar char="•"/>
            </a:pPr>
            <a:r>
              <a:rPr lang="de-DE" dirty="0" smtClean="0"/>
              <a:t>Der EPRG-Ansatz auf Basis von Perlmutter</a:t>
            </a:r>
          </a:p>
          <a:p>
            <a:pPr marL="742950" lvl="1" indent="-285750">
              <a:buFont typeface="Arial" panose="020B0604020202020204" pitchFamily="34" charset="0"/>
              <a:buChar char="•"/>
            </a:pPr>
            <a:r>
              <a:rPr lang="de-DE" dirty="0" smtClean="0"/>
              <a:t>Der Bruch von einfachen zu komplexeren Strategiemodellen</a:t>
            </a:r>
          </a:p>
          <a:p>
            <a:pPr marL="742950" lvl="1" indent="-285750">
              <a:buFont typeface="Arial" panose="020B0604020202020204" pitchFamily="34" charset="0"/>
              <a:buChar char="•"/>
            </a:pPr>
            <a:r>
              <a:rPr lang="de-DE" dirty="0" smtClean="0"/>
              <a:t>Differenzierte Führung von ausländischen Tochtergesellschaften</a:t>
            </a:r>
          </a:p>
          <a:p>
            <a:pPr marL="1200150" lvl="2" indent="-285750">
              <a:buFont typeface="Arial" panose="020B0604020202020204" pitchFamily="34" charset="0"/>
              <a:buChar char="•"/>
            </a:pPr>
            <a:r>
              <a:rPr lang="de-DE" dirty="0" smtClean="0"/>
              <a:t>Das Transnationale Unternehmen</a:t>
            </a:r>
          </a:p>
          <a:p>
            <a:pPr marL="1200150" lvl="2" indent="-285750">
              <a:buFont typeface="Arial" panose="020B0604020202020204" pitchFamily="34" charset="0"/>
              <a:buChar char="•"/>
            </a:pPr>
            <a:r>
              <a:rPr lang="de-DE" dirty="0" smtClean="0"/>
              <a:t>Das Differenzierungsmodell nach </a:t>
            </a:r>
            <a:r>
              <a:rPr lang="de-DE" dirty="0" err="1" smtClean="0"/>
              <a:t>Ghoshal</a:t>
            </a:r>
            <a:r>
              <a:rPr lang="de-DE" dirty="0" smtClean="0"/>
              <a:t> / </a:t>
            </a:r>
            <a:r>
              <a:rPr lang="de-DE" dirty="0" err="1" smtClean="0"/>
              <a:t>Nohria</a:t>
            </a:r>
            <a:endParaRPr lang="de-DE" dirty="0" smtClean="0"/>
          </a:p>
          <a:p>
            <a:pPr marL="1200150" lvl="2" indent="-285750">
              <a:buFont typeface="Arial" panose="020B0604020202020204" pitchFamily="34" charset="0"/>
              <a:buChar char="•"/>
            </a:pPr>
            <a:r>
              <a:rPr lang="de-DE" dirty="0" smtClean="0"/>
              <a:t>Das Rollenmodell nach Bartlett / </a:t>
            </a:r>
            <a:r>
              <a:rPr lang="de-DE" dirty="0" err="1" smtClean="0"/>
              <a:t>Ghoshal</a:t>
            </a:r>
            <a:endParaRPr lang="de-DE" dirty="0" smtClean="0"/>
          </a:p>
          <a:p>
            <a:pPr marL="285750" indent="-285750">
              <a:buFont typeface="Arial" panose="020B0604020202020204" pitchFamily="34" charset="0"/>
              <a:buChar char="•"/>
            </a:pPr>
            <a:r>
              <a:rPr lang="de-DE" dirty="0" smtClean="0"/>
              <a:t>Vertiefung</a:t>
            </a:r>
          </a:p>
          <a:p>
            <a:pPr marL="742950" lvl="1" indent="-285750">
              <a:buFont typeface="Arial" panose="020B0604020202020204" pitchFamily="34" charset="0"/>
              <a:buChar char="•"/>
            </a:pPr>
            <a:r>
              <a:rPr lang="de-DE" dirty="0" smtClean="0"/>
              <a:t>Versendung von Mitarbeitern ins Ausland</a:t>
            </a:r>
          </a:p>
          <a:p>
            <a:pPr marL="742950" lvl="1" indent="-285750">
              <a:buFont typeface="Arial" panose="020B0604020202020204" pitchFamily="34" charset="0"/>
              <a:buChar char="•"/>
            </a:pPr>
            <a:r>
              <a:rPr lang="de-DE" dirty="0" smtClean="0"/>
              <a:t>Internationales Marketing</a:t>
            </a:r>
            <a:endParaRPr lang="de-DE" dirty="0"/>
          </a:p>
        </p:txBody>
      </p:sp>
    </p:spTree>
    <p:extLst>
      <p:ext uri="{BB962C8B-B14F-4D97-AF65-F5344CB8AC3E}">
        <p14:creationId xmlns:p14="http://schemas.microsoft.com/office/powerpoint/2010/main" val="811224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38</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2.5 Länderreferate</a:t>
            </a:r>
            <a:endParaRPr lang="de-DE" sz="2800" dirty="0"/>
          </a:p>
        </p:txBody>
      </p:sp>
      <p:sp>
        <p:nvSpPr>
          <p:cNvPr id="6" name="Textfeld 5"/>
          <p:cNvSpPr txBox="1"/>
          <p:nvPr/>
        </p:nvSpPr>
        <p:spPr>
          <a:xfrm>
            <a:off x="628651" y="1924049"/>
            <a:ext cx="8229600" cy="2862323"/>
          </a:xfrm>
          <a:prstGeom prst="rect">
            <a:avLst/>
          </a:prstGeom>
          <a:noFill/>
        </p:spPr>
        <p:txBody>
          <a:bodyPr wrap="square" rtlCol="0">
            <a:spAutoFit/>
          </a:bodyPr>
          <a:lstStyle/>
          <a:p>
            <a:r>
              <a:rPr lang="de-DE" b="1" dirty="0" smtClean="0"/>
              <a:t>Modul: Länderreferate (Einzelbeispiele)</a:t>
            </a:r>
          </a:p>
          <a:p>
            <a:endParaRPr lang="de-DE" dirty="0"/>
          </a:p>
          <a:p>
            <a:pPr marL="285750" indent="-285750">
              <a:buFont typeface="Arial" panose="020B0604020202020204" pitchFamily="34" charset="0"/>
              <a:buChar char="•"/>
            </a:pPr>
            <a:r>
              <a:rPr lang="de-DE" dirty="0" smtClean="0"/>
              <a:t>Leitung: Joachim Delekat</a:t>
            </a:r>
          </a:p>
          <a:p>
            <a:pPr marL="285750" indent="-285750">
              <a:buFont typeface="Arial" panose="020B0604020202020204" pitchFamily="34" charset="0"/>
              <a:buChar char="•"/>
            </a:pPr>
            <a:r>
              <a:rPr lang="de-DE" dirty="0" smtClean="0"/>
              <a:t>Gastreferenten/innen:  Einzelreferenten und Studierende, Pari Niemann (WPF)</a:t>
            </a:r>
          </a:p>
          <a:p>
            <a:pPr marL="285750" indent="-285750">
              <a:buFont typeface="Arial" panose="020B0604020202020204" pitchFamily="34" charset="0"/>
              <a:buChar char="•"/>
            </a:pPr>
            <a:r>
              <a:rPr lang="de-DE" dirty="0" smtClean="0"/>
              <a:t>Primäre Inhalte:</a:t>
            </a:r>
          </a:p>
          <a:p>
            <a:pPr marL="266700" lvl="1" algn="just"/>
            <a:r>
              <a:rPr lang="de-DE" dirty="0">
                <a:cs typeface="Arial" panose="020B0604020202020204" pitchFamily="34" charset="0"/>
              </a:rPr>
              <a:t>Dieses eLearning Modul basiert auf dem „</a:t>
            </a:r>
            <a:r>
              <a:rPr lang="de-DE" dirty="0" err="1">
                <a:cs typeface="Arial" panose="020B0604020202020204" pitchFamily="34" charset="0"/>
              </a:rPr>
              <a:t>culture</a:t>
            </a:r>
            <a:r>
              <a:rPr lang="de-DE" dirty="0">
                <a:cs typeface="Arial" panose="020B0604020202020204" pitchFamily="34" charset="0"/>
              </a:rPr>
              <a:t> </a:t>
            </a:r>
            <a:r>
              <a:rPr lang="de-DE" dirty="0" err="1">
                <a:cs typeface="Arial" panose="020B0604020202020204" pitchFamily="34" charset="0"/>
              </a:rPr>
              <a:t>bound</a:t>
            </a:r>
            <a:r>
              <a:rPr lang="de-DE" dirty="0">
                <a:cs typeface="Arial" panose="020B0604020202020204" pitchFamily="34" charset="0"/>
              </a:rPr>
              <a:t>“ Ansatz und geht individuell auf verschiedene Landeskulturen ein. Die jeweilige Landeskultur wird auf Basis der Kulturdimensionen (siehe Modul Interkulturelles Management) dargestellt und analysiert. Es werden auch die Besonderheiten eines Landes erläutert und auf die aktuelle Geschehnisse in einem Land eingegangen. </a:t>
            </a:r>
          </a:p>
        </p:txBody>
      </p:sp>
    </p:spTree>
    <p:extLst>
      <p:ext uri="{BB962C8B-B14F-4D97-AF65-F5344CB8AC3E}">
        <p14:creationId xmlns:p14="http://schemas.microsoft.com/office/powerpoint/2010/main" val="1623431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39</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smtClean="0"/>
              <a:t>2. </a:t>
            </a:r>
            <a:r>
              <a:rPr lang="de-DE" sz="3600" b="1" dirty="0" smtClean="0">
                <a:solidFill>
                  <a:prstClr val="black"/>
                </a:solidFill>
              </a:rPr>
              <a:t>Weiterbildungsinhalte</a:t>
            </a:r>
            <a:endParaRPr lang="de-DE" sz="3600" b="1" dirty="0" smtClean="0"/>
          </a:p>
          <a:p>
            <a:r>
              <a:rPr lang="de-DE" sz="2800" dirty="0" smtClean="0"/>
              <a:t>2.4 Länderreferate</a:t>
            </a:r>
            <a:endParaRPr lang="de-DE" sz="2800" dirty="0"/>
          </a:p>
        </p:txBody>
      </p:sp>
      <p:sp>
        <p:nvSpPr>
          <p:cNvPr id="6" name="Textfeld 5"/>
          <p:cNvSpPr txBox="1"/>
          <p:nvPr/>
        </p:nvSpPr>
        <p:spPr>
          <a:xfrm>
            <a:off x="628651" y="1938318"/>
            <a:ext cx="8229600" cy="2308324"/>
          </a:xfrm>
          <a:prstGeom prst="rect">
            <a:avLst/>
          </a:prstGeom>
          <a:noFill/>
        </p:spPr>
        <p:txBody>
          <a:bodyPr wrap="square" rtlCol="0">
            <a:spAutoFit/>
          </a:bodyPr>
          <a:lstStyle/>
          <a:p>
            <a:r>
              <a:rPr lang="de-DE" b="1" dirty="0" smtClean="0"/>
              <a:t>Länderreferate: das Programm im Detail</a:t>
            </a:r>
          </a:p>
          <a:p>
            <a:endParaRPr lang="de-DE" dirty="0"/>
          </a:p>
          <a:p>
            <a:pPr marL="285750" indent="-285750">
              <a:buFont typeface="Arial" panose="020B0604020202020204" pitchFamily="34" charset="0"/>
              <a:buChar char="•"/>
            </a:pPr>
            <a:r>
              <a:rPr lang="de-DE" dirty="0" smtClean="0"/>
              <a:t>Syrien</a:t>
            </a:r>
          </a:p>
          <a:p>
            <a:pPr marL="285750" indent="-285750">
              <a:buFont typeface="Arial" panose="020B0604020202020204" pitchFamily="34" charset="0"/>
              <a:buChar char="•"/>
            </a:pPr>
            <a:r>
              <a:rPr lang="de-DE" dirty="0" smtClean="0"/>
              <a:t>Iran</a:t>
            </a:r>
          </a:p>
          <a:p>
            <a:pPr marL="285750" indent="-285750">
              <a:buFont typeface="Arial" panose="020B0604020202020204" pitchFamily="34" charset="0"/>
              <a:buChar char="•"/>
            </a:pPr>
            <a:r>
              <a:rPr lang="de-DE" dirty="0" smtClean="0"/>
              <a:t>Polen</a:t>
            </a:r>
          </a:p>
          <a:p>
            <a:pPr marL="285750" indent="-285750">
              <a:buFont typeface="Arial" panose="020B0604020202020204" pitchFamily="34" charset="0"/>
              <a:buChar char="•"/>
            </a:pPr>
            <a:r>
              <a:rPr lang="de-DE" dirty="0" smtClean="0"/>
              <a:t>Frankreich</a:t>
            </a:r>
          </a:p>
          <a:p>
            <a:pPr marL="285750" indent="-285750">
              <a:buFont typeface="Arial" panose="020B0604020202020204" pitchFamily="34" charset="0"/>
              <a:buChar char="•"/>
            </a:pPr>
            <a:r>
              <a:rPr lang="de-DE" dirty="0" smtClean="0"/>
              <a:t>Indien</a:t>
            </a:r>
          </a:p>
          <a:p>
            <a:pPr marL="285750" indent="-285750">
              <a:buFont typeface="Arial" panose="020B0604020202020204" pitchFamily="34" charset="0"/>
              <a:buChar char="•"/>
            </a:pPr>
            <a:r>
              <a:rPr lang="de-DE" dirty="0" smtClean="0"/>
              <a:t>Je nach Bedarf und Angebot von Gasthörern/innen</a:t>
            </a:r>
            <a:endParaRPr lang="de-DE" dirty="0"/>
          </a:p>
        </p:txBody>
      </p:sp>
    </p:spTree>
    <p:extLst>
      <p:ext uri="{BB962C8B-B14F-4D97-AF65-F5344CB8AC3E}">
        <p14:creationId xmlns:p14="http://schemas.microsoft.com/office/powerpoint/2010/main" val="1896344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dirty="0"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pPr lvl="0"/>
            <a:r>
              <a:rPr lang="de-DE" sz="3600" b="1" dirty="0" smtClean="0"/>
              <a:t>1. </a:t>
            </a:r>
            <a:r>
              <a:rPr lang="de-DE" sz="3600" b="1" dirty="0">
                <a:solidFill>
                  <a:prstClr val="black"/>
                </a:solidFill>
              </a:rPr>
              <a:t>Unser Programm</a:t>
            </a:r>
          </a:p>
          <a:p>
            <a:pPr lvl="0"/>
            <a:r>
              <a:rPr lang="de-DE" sz="2800" dirty="0">
                <a:solidFill>
                  <a:prstClr val="black"/>
                </a:solidFill>
              </a:rPr>
              <a:t>1.1 Programmüberblick</a:t>
            </a:r>
          </a:p>
        </p:txBody>
      </p:sp>
      <p:sp>
        <p:nvSpPr>
          <p:cNvPr id="6" name="Textfeld 5"/>
          <p:cNvSpPr txBox="1"/>
          <p:nvPr/>
        </p:nvSpPr>
        <p:spPr>
          <a:xfrm>
            <a:off x="628651" y="1924049"/>
            <a:ext cx="8229600" cy="4247317"/>
          </a:xfrm>
          <a:prstGeom prst="rect">
            <a:avLst/>
          </a:prstGeom>
          <a:noFill/>
        </p:spPr>
        <p:txBody>
          <a:bodyPr wrap="square" rtlCol="0">
            <a:spAutoFit/>
          </a:bodyPr>
          <a:lstStyle/>
          <a:p>
            <a:r>
              <a:rPr lang="de-DE" b="1" dirty="0" smtClean="0"/>
              <a:t>Unser</a:t>
            </a:r>
            <a:r>
              <a:rPr lang="de-DE" b="1" dirty="0" smtClean="0">
                <a:solidFill>
                  <a:srgbClr val="FF0000"/>
                </a:solidFill>
              </a:rPr>
              <a:t> </a:t>
            </a:r>
            <a:r>
              <a:rPr lang="de-DE" b="1" dirty="0" smtClean="0"/>
              <a:t>Programm „Interkulturelle Integration“</a:t>
            </a:r>
          </a:p>
          <a:p>
            <a:pPr marL="285750" indent="-285750">
              <a:buFont typeface="Arial" panose="020B0604020202020204" pitchFamily="34" charset="0"/>
              <a:buChar char="•"/>
            </a:pPr>
            <a:r>
              <a:rPr lang="de-DE" dirty="0" smtClean="0"/>
              <a:t>Technische Basis unserer Ausbildung ist die eLearning Plattform </a:t>
            </a:r>
            <a:r>
              <a:rPr lang="de-DE" dirty="0" err="1" smtClean="0"/>
              <a:t>Moodle</a:t>
            </a:r>
            <a:r>
              <a:rPr lang="de-DE" dirty="0" smtClean="0"/>
              <a:t> und das Videokonferenzsystem Adobe Connect. Dies wird auch an Hochschulen und Universitäten genutzt, so z.B. von unserem Sponsor </a:t>
            </a:r>
            <a:r>
              <a:rPr lang="de-DE" dirty="0" err="1" smtClean="0"/>
              <a:t>Ioncampus</a:t>
            </a:r>
            <a:r>
              <a:rPr lang="de-DE" dirty="0" smtClean="0"/>
              <a:t> GmbH für den </a:t>
            </a:r>
            <a:r>
              <a:rPr lang="de-DE" dirty="0"/>
              <a:t>V</a:t>
            </a:r>
            <a:r>
              <a:rPr lang="de-DE" dirty="0" smtClean="0"/>
              <a:t>erbund virtueller Hochschulen. </a:t>
            </a:r>
          </a:p>
          <a:p>
            <a:pPr marL="285750" indent="-285750">
              <a:buFont typeface="Arial" panose="020B0604020202020204" pitchFamily="34" charset="0"/>
              <a:buChar char="•"/>
            </a:pPr>
            <a:r>
              <a:rPr lang="de-DE" dirty="0" smtClean="0"/>
              <a:t>Sie erreichen diese Plattform leicht über den folgenden Link:</a:t>
            </a:r>
          </a:p>
          <a:p>
            <a:pPr marL="285750" indent="-285750">
              <a:buFont typeface="Arial" panose="020B0604020202020204" pitchFamily="34" charset="0"/>
              <a:buChar char="•"/>
            </a:pPr>
            <a:endParaRPr lang="de-DE" dirty="0">
              <a:solidFill>
                <a:srgbClr val="FF0000"/>
              </a:solidFill>
            </a:endParaRPr>
          </a:p>
          <a:p>
            <a:r>
              <a:rPr lang="de-DE" dirty="0" smtClean="0">
                <a:solidFill>
                  <a:srgbClr val="FF0000"/>
                </a:solidFill>
              </a:rPr>
              <a:t>	</a:t>
            </a:r>
            <a:r>
              <a:rPr lang="de-DE" dirty="0" smtClean="0">
                <a:solidFill>
                  <a:srgbClr val="FF0000"/>
                </a:solidFill>
                <a:hlinkClick r:id="rId3"/>
              </a:rPr>
              <a:t>https</a:t>
            </a:r>
            <a:r>
              <a:rPr lang="de-DE" dirty="0">
                <a:solidFill>
                  <a:srgbClr val="FF0000"/>
                </a:solidFill>
                <a:hlinkClick r:id="rId3"/>
              </a:rPr>
              <a:t>://</a:t>
            </a:r>
            <a:r>
              <a:rPr lang="de-DE" dirty="0" smtClean="0">
                <a:solidFill>
                  <a:srgbClr val="FF0000"/>
                </a:solidFill>
                <a:hlinkClick r:id="rId3"/>
              </a:rPr>
              <a:t>integration.oncampus.de/mod/page/view.php?id=693</a:t>
            </a:r>
            <a:endParaRPr lang="de-DE" dirty="0" smtClean="0">
              <a:solidFill>
                <a:srgbClr val="FF0000"/>
              </a:solidFill>
            </a:endParaRPr>
          </a:p>
          <a:p>
            <a:endParaRPr lang="de-DE" dirty="0">
              <a:solidFill>
                <a:srgbClr val="FF0000"/>
              </a:solidFill>
            </a:endParaRPr>
          </a:p>
          <a:p>
            <a:pPr marL="285750" indent="-285750">
              <a:buFont typeface="Arial" panose="020B0604020202020204" pitchFamily="34" charset="0"/>
              <a:buChar char="•"/>
            </a:pPr>
            <a:r>
              <a:rPr lang="de-DE" dirty="0" smtClean="0"/>
              <a:t>Unsere Kurse sind kostenlos und von der Niedersächsischen Lotto Sport Stiftung und der </a:t>
            </a:r>
            <a:r>
              <a:rPr lang="de-DE" dirty="0" err="1" smtClean="0"/>
              <a:t>Onacmpus</a:t>
            </a:r>
            <a:r>
              <a:rPr lang="de-DE" dirty="0" smtClean="0"/>
              <a:t> GmbH der Hochschule Lübeck gefördert.</a:t>
            </a:r>
          </a:p>
          <a:p>
            <a:pPr marL="285750" indent="-285750">
              <a:buFont typeface="Arial" panose="020B0604020202020204" pitchFamily="34" charset="0"/>
              <a:buChar char="•"/>
            </a:pPr>
            <a:r>
              <a:rPr lang="de-DE" dirty="0" smtClean="0"/>
              <a:t>Wir haben ein professionelles Team aus den Bereichen Ethnologie, Soziologie, Pädagogik, Betriebswirtschaftslehre und aus der betrieblichen Praxis</a:t>
            </a:r>
          </a:p>
          <a:p>
            <a:pPr marL="285750" indent="-285750">
              <a:buFont typeface="Arial" panose="020B0604020202020204" pitchFamily="34" charset="0"/>
              <a:buChar char="•"/>
            </a:pPr>
            <a:r>
              <a:rPr lang="de-DE" dirty="0" smtClean="0"/>
              <a:t>Unsere </a:t>
            </a:r>
            <a:r>
              <a:rPr lang="de-DE" dirty="0"/>
              <a:t>T</a:t>
            </a:r>
            <a:r>
              <a:rPr lang="de-DE" dirty="0" smtClean="0"/>
              <a:t>eilnehmer </a:t>
            </a:r>
            <a:r>
              <a:rPr lang="de-DE" dirty="0" err="1" smtClean="0"/>
              <a:t>schliessen</a:t>
            </a:r>
            <a:r>
              <a:rPr lang="de-DE" dirty="0" smtClean="0"/>
              <a:t> mit einem Zertifikat ab, das individuell auf Ihre Bedürfnisse abgestimmt werden kann.</a:t>
            </a:r>
          </a:p>
        </p:txBody>
      </p:sp>
    </p:spTree>
    <p:extLst>
      <p:ext uri="{BB962C8B-B14F-4D97-AF65-F5344CB8AC3E}">
        <p14:creationId xmlns:p14="http://schemas.microsoft.com/office/powerpoint/2010/main" val="3519850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40</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p>
          <a:p>
            <a:r>
              <a:rPr lang="de-DE" sz="2800" dirty="0"/>
              <a:t>3</a:t>
            </a:r>
            <a:r>
              <a:rPr lang="de-DE" sz="2800" dirty="0" smtClean="0"/>
              <a:t>.1 Gesamtkonzeption</a:t>
            </a:r>
            <a:endParaRPr lang="de-DE" sz="2800" dirty="0"/>
          </a:p>
        </p:txBody>
      </p:sp>
      <p:sp>
        <p:nvSpPr>
          <p:cNvPr id="6" name="Textfeld 5"/>
          <p:cNvSpPr txBox="1"/>
          <p:nvPr/>
        </p:nvSpPr>
        <p:spPr>
          <a:xfrm>
            <a:off x="628650" y="1924049"/>
            <a:ext cx="8799830" cy="2308324"/>
          </a:xfrm>
          <a:prstGeom prst="rect">
            <a:avLst/>
          </a:prstGeom>
          <a:noFill/>
        </p:spPr>
        <p:txBody>
          <a:bodyPr wrap="square" rtlCol="0">
            <a:spAutoFit/>
          </a:bodyPr>
          <a:lstStyle/>
          <a:p>
            <a:r>
              <a:rPr lang="de-DE" b="1" dirty="0" smtClean="0"/>
              <a:t>Überblick</a:t>
            </a:r>
          </a:p>
          <a:p>
            <a:endParaRPr lang="de-DE" dirty="0"/>
          </a:p>
          <a:p>
            <a:pPr marL="342900" indent="-342900">
              <a:buFont typeface="+mj-lt"/>
              <a:buAutoNum type="arabicPeriod"/>
              <a:tabLst>
                <a:tab pos="6188075" algn="l"/>
              </a:tabLst>
            </a:pPr>
            <a:r>
              <a:rPr lang="de-DE" dirty="0"/>
              <a:t>K</a:t>
            </a:r>
            <a:r>
              <a:rPr lang="de-DE" dirty="0" smtClean="0"/>
              <a:t>ick-off und Einführung: Prof. </a:t>
            </a:r>
            <a:r>
              <a:rPr lang="de-DE" dirty="0"/>
              <a:t>M</a:t>
            </a:r>
            <a:r>
              <a:rPr lang="de-DE" dirty="0" smtClean="0"/>
              <a:t>arkus Launer 	1. Sept. 2016</a:t>
            </a:r>
          </a:p>
          <a:p>
            <a:pPr marL="342900" indent="-342900">
              <a:buFont typeface="+mj-lt"/>
              <a:buAutoNum type="arabicPeriod"/>
              <a:tabLst>
                <a:tab pos="6188075" algn="l"/>
              </a:tabLst>
            </a:pPr>
            <a:r>
              <a:rPr lang="de-DE" dirty="0" smtClean="0"/>
              <a:t>Internationales Management	Sept. 2016 </a:t>
            </a:r>
          </a:p>
          <a:p>
            <a:pPr marL="342900" indent="-342900">
              <a:buFont typeface="+mj-lt"/>
              <a:buAutoNum type="arabicPeriod"/>
              <a:tabLst>
                <a:tab pos="6188075" algn="l"/>
              </a:tabLst>
            </a:pPr>
            <a:r>
              <a:rPr lang="de-DE" dirty="0" smtClean="0"/>
              <a:t>Grundlagenvorlesungen	Sept. / Okt. 2016</a:t>
            </a:r>
          </a:p>
          <a:p>
            <a:pPr marL="342900" indent="-342900">
              <a:buFont typeface="+mj-lt"/>
              <a:buAutoNum type="arabicPeriod"/>
              <a:tabLst>
                <a:tab pos="6188075" algn="l"/>
              </a:tabLst>
            </a:pPr>
            <a:r>
              <a:rPr lang="de-DE" dirty="0" smtClean="0"/>
              <a:t>Vertiefung und Länderreferate	Nov. 2016 – Dez. 2017</a:t>
            </a:r>
          </a:p>
          <a:p>
            <a:pPr marL="342900" indent="-342900">
              <a:buFont typeface="+mj-lt"/>
              <a:buAutoNum type="arabicPeriod"/>
              <a:tabLst>
                <a:tab pos="6188075" algn="l"/>
              </a:tabLst>
            </a:pPr>
            <a:r>
              <a:rPr lang="de-DE" dirty="0" smtClean="0"/>
              <a:t>Abschluss des Wintersemesters und Zertifikatsvergabe	21. Dez. 2016</a:t>
            </a:r>
          </a:p>
          <a:p>
            <a:pPr marL="342900" indent="-342900">
              <a:buFont typeface="+mj-lt"/>
              <a:buAutoNum type="arabicPeriod"/>
              <a:tabLst>
                <a:tab pos="6188075" algn="l"/>
              </a:tabLst>
            </a:pPr>
            <a:r>
              <a:rPr lang="de-DE" dirty="0" smtClean="0"/>
              <a:t>Semesterferien	Februar 2017</a:t>
            </a:r>
          </a:p>
        </p:txBody>
      </p:sp>
    </p:spTree>
    <p:extLst>
      <p:ext uri="{BB962C8B-B14F-4D97-AF65-F5344CB8AC3E}">
        <p14:creationId xmlns:p14="http://schemas.microsoft.com/office/powerpoint/2010/main" val="1776817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41</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r>
              <a:rPr lang="de-DE" sz="2000" b="1" dirty="0" smtClean="0"/>
              <a:t> </a:t>
            </a:r>
            <a:endParaRPr lang="de-DE" sz="1200" b="1" dirty="0" smtClean="0"/>
          </a:p>
          <a:p>
            <a:r>
              <a:rPr lang="de-DE" sz="2800" dirty="0"/>
              <a:t>3</a:t>
            </a:r>
            <a:r>
              <a:rPr lang="de-DE" sz="2800" dirty="0" smtClean="0"/>
              <a:t>.2 Wocheneinteilung</a:t>
            </a:r>
            <a:endParaRPr lang="de-DE" sz="2800" dirty="0"/>
          </a:p>
        </p:txBody>
      </p:sp>
      <p:sp>
        <p:nvSpPr>
          <p:cNvPr id="6" name="Textfeld 5"/>
          <p:cNvSpPr txBox="1"/>
          <p:nvPr/>
        </p:nvSpPr>
        <p:spPr>
          <a:xfrm>
            <a:off x="628651" y="1924049"/>
            <a:ext cx="8229600" cy="3416320"/>
          </a:xfrm>
          <a:prstGeom prst="rect">
            <a:avLst/>
          </a:prstGeom>
          <a:noFill/>
        </p:spPr>
        <p:txBody>
          <a:bodyPr wrap="square" rtlCol="0">
            <a:spAutoFit/>
          </a:bodyPr>
          <a:lstStyle/>
          <a:p>
            <a:r>
              <a:rPr lang="de-DE" b="1" dirty="0" smtClean="0"/>
              <a:t>Aufteilung der Woche </a:t>
            </a:r>
          </a:p>
          <a:p>
            <a:endParaRPr lang="de-DE" dirty="0"/>
          </a:p>
          <a:p>
            <a:r>
              <a:rPr lang="de-DE" dirty="0" smtClean="0"/>
              <a:t>Externe Dozenten	Montags</a:t>
            </a:r>
          </a:p>
          <a:p>
            <a:r>
              <a:rPr lang="de-DE" dirty="0"/>
              <a:t>Delekat		Montag</a:t>
            </a:r>
          </a:p>
          <a:p>
            <a:r>
              <a:rPr lang="de-DE" dirty="0" smtClean="0"/>
              <a:t>Niemann</a:t>
            </a:r>
            <a:r>
              <a:rPr lang="de-DE" dirty="0"/>
              <a:t>		Dienstag</a:t>
            </a:r>
          </a:p>
          <a:p>
            <a:r>
              <a:rPr lang="de-DE" dirty="0"/>
              <a:t>Launer		Dienstag</a:t>
            </a:r>
          </a:p>
          <a:p>
            <a:r>
              <a:rPr lang="de-DE" dirty="0" err="1" smtClean="0"/>
              <a:t>Gildner</a:t>
            </a:r>
            <a:r>
              <a:rPr lang="de-DE" dirty="0" smtClean="0"/>
              <a:t>		Mittwoch</a:t>
            </a:r>
            <a:endParaRPr lang="de-DE" dirty="0"/>
          </a:p>
          <a:p>
            <a:r>
              <a:rPr lang="de-DE" dirty="0" err="1" smtClean="0"/>
              <a:t>Hermeking</a:t>
            </a:r>
            <a:r>
              <a:rPr lang="de-DE" dirty="0" smtClean="0"/>
              <a:t>	Mittwoch</a:t>
            </a:r>
            <a:endParaRPr lang="de-DE" dirty="0"/>
          </a:p>
          <a:p>
            <a:r>
              <a:rPr lang="de-DE" dirty="0" smtClean="0"/>
              <a:t>Auer </a:t>
            </a:r>
            <a:r>
              <a:rPr lang="de-DE" dirty="0"/>
              <a:t>		Donnerstag</a:t>
            </a:r>
          </a:p>
          <a:p>
            <a:r>
              <a:rPr lang="de-DE" dirty="0" err="1" smtClean="0"/>
              <a:t>Yzidi</a:t>
            </a:r>
            <a:r>
              <a:rPr lang="de-DE" dirty="0" smtClean="0"/>
              <a:t>		Donnerstag</a:t>
            </a:r>
          </a:p>
          <a:p>
            <a:endParaRPr lang="de-DE" dirty="0" smtClean="0"/>
          </a:p>
          <a:p>
            <a:endParaRPr lang="de-DE" dirty="0"/>
          </a:p>
        </p:txBody>
      </p:sp>
    </p:spTree>
    <p:extLst>
      <p:ext uri="{BB962C8B-B14F-4D97-AF65-F5344CB8AC3E}">
        <p14:creationId xmlns:p14="http://schemas.microsoft.com/office/powerpoint/2010/main" val="3299681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42</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p>
          <a:p>
            <a:r>
              <a:rPr lang="de-DE" sz="2800" dirty="0" smtClean="0"/>
              <a:t>3.4 </a:t>
            </a:r>
            <a:r>
              <a:rPr lang="de-DE" sz="2800" dirty="0"/>
              <a:t>Zertifizierte </a:t>
            </a:r>
            <a:r>
              <a:rPr lang="de-DE" sz="2800" dirty="0" smtClean="0"/>
              <a:t>Weiterbildung</a:t>
            </a:r>
            <a:endParaRPr lang="de-DE" sz="2800" dirty="0"/>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Zertifizierte Weiterbildung</a:t>
            </a:r>
            <a:endParaRPr lang="de-DE" b="1" dirty="0"/>
          </a:p>
          <a:p>
            <a:endParaRPr lang="de-DE" b="1" dirty="0" smtClean="0"/>
          </a:p>
          <a:p>
            <a:pPr marL="285750" indent="-285750">
              <a:buFont typeface="Arial" panose="020B0604020202020204" pitchFamily="34" charset="0"/>
              <a:buChar char="•"/>
            </a:pPr>
            <a:r>
              <a:rPr lang="de-DE" dirty="0" smtClean="0"/>
              <a:t>Unterschiedliche Zertifikate möglich (Zusammenstellung)</a:t>
            </a:r>
          </a:p>
          <a:p>
            <a:pPr marL="285750" indent="-285750">
              <a:buFont typeface="Arial" panose="020B0604020202020204" pitchFamily="34" charset="0"/>
              <a:buChar char="•"/>
            </a:pPr>
            <a:r>
              <a:rPr lang="de-DE" dirty="0" smtClean="0"/>
              <a:t>Zusammenstellung von Einzelblöcken / -referaten zu einem Zertifikat</a:t>
            </a:r>
          </a:p>
          <a:p>
            <a:pPr marL="285750" indent="-285750">
              <a:buFont typeface="Arial" panose="020B0604020202020204" pitchFamily="34" charset="0"/>
              <a:buChar char="•"/>
            </a:pPr>
            <a:r>
              <a:rPr lang="de-DE" dirty="0" smtClean="0"/>
              <a:t>Je Zertifikat </a:t>
            </a:r>
            <a:r>
              <a:rPr lang="de-DE" dirty="0"/>
              <a:t>T</a:t>
            </a:r>
            <a:r>
              <a:rPr lang="de-DE" dirty="0" smtClean="0"/>
              <a:t>eilnahme an 30 Einzelvorlesungen! </a:t>
            </a:r>
          </a:p>
          <a:p>
            <a:pPr marL="285750" indent="-285750">
              <a:buFont typeface="Arial" panose="020B0604020202020204" pitchFamily="34" charset="0"/>
              <a:buChar char="•"/>
            </a:pPr>
            <a:r>
              <a:rPr lang="de-DE" dirty="0" smtClean="0"/>
              <a:t>Abschlussarbeit</a:t>
            </a:r>
          </a:p>
          <a:p>
            <a:pPr marL="742950" lvl="1" indent="-285750">
              <a:buFont typeface="Arial" panose="020B0604020202020204" pitchFamily="34" charset="0"/>
              <a:buChar char="•"/>
            </a:pPr>
            <a:r>
              <a:rPr lang="de-DE" dirty="0"/>
              <a:t>S</a:t>
            </a:r>
            <a:r>
              <a:rPr lang="de-DE" dirty="0" smtClean="0"/>
              <a:t>chriftliches Referat, anzufertigen im Dezember 2016/Januar 2017. Abgabe am 1. Februar 2017. Korrektur im Februar 2017.</a:t>
            </a:r>
          </a:p>
          <a:p>
            <a:pPr marL="742950" lvl="1" indent="-285750">
              <a:buFont typeface="Arial" panose="020B0604020202020204" pitchFamily="34" charset="0"/>
              <a:buChar char="•"/>
            </a:pPr>
            <a:r>
              <a:rPr lang="de-DE" dirty="0" smtClean="0"/>
              <a:t>9-11 Seiten Bericht/Zusammenfassung über die 30 gehörten Vorlesungen</a:t>
            </a:r>
            <a:r>
              <a:rPr lang="de-DE" dirty="0"/>
              <a:t> </a:t>
            </a:r>
            <a:r>
              <a:rPr lang="de-DE" dirty="0" smtClean="0"/>
              <a:t>inkl. Literaturverzeichnis mit mindestens 10 Quellen.</a:t>
            </a:r>
          </a:p>
          <a:p>
            <a:pPr marL="742950" lvl="1" indent="-285750">
              <a:buFont typeface="Arial" panose="020B0604020202020204" pitchFamily="34" charset="0"/>
              <a:buChar char="•"/>
            </a:pPr>
            <a:r>
              <a:rPr lang="de-DE" dirty="0" smtClean="0"/>
              <a:t>Zertifikatsverantwortliche definieren 30 Vorlesungen für ein Zertifikat, davon mindestens 10 Grundlagenlesungen und 10 Vertiefungslesungen. </a:t>
            </a:r>
          </a:p>
          <a:p>
            <a:pPr marL="285750" indent="-285750">
              <a:buFont typeface="Arial" panose="020B0604020202020204" pitchFamily="34" charset="0"/>
              <a:buChar char="•"/>
            </a:pPr>
            <a:r>
              <a:rPr lang="de-DE" dirty="0" smtClean="0"/>
              <a:t>Flexible Anpassung der Ausbildungen an die jeweiligen Zielgruppen</a:t>
            </a:r>
          </a:p>
          <a:p>
            <a:pPr marL="285750" indent="-285750">
              <a:buFont typeface="Arial" panose="020B0604020202020204" pitchFamily="34" charset="0"/>
              <a:buChar char="•"/>
            </a:pPr>
            <a:r>
              <a:rPr lang="de-DE" dirty="0" smtClean="0"/>
              <a:t>Unterzeichnung von Prof. Dr. Launer, Dr. Noémie </a:t>
            </a:r>
            <a:r>
              <a:rPr lang="de-DE" dirty="0" err="1" smtClean="0"/>
              <a:t>Hermeking</a:t>
            </a:r>
            <a:r>
              <a:rPr lang="de-DE" dirty="0" smtClean="0"/>
              <a:t> und evtl. Dr. Blume, Landrat vom Kreis Uelzen (Dr. Burmeister, Lotto Sport Stiftung)</a:t>
            </a:r>
          </a:p>
          <a:p>
            <a:pPr marL="285750" indent="-285750">
              <a:buFont typeface="Arial" panose="020B0604020202020204" pitchFamily="34" charset="0"/>
              <a:buChar char="•"/>
            </a:pPr>
            <a:r>
              <a:rPr lang="de-DE" dirty="0" smtClean="0"/>
              <a:t>Logo der Lotto Sport Stiftung, evtl. </a:t>
            </a:r>
            <a:r>
              <a:rPr lang="de-DE" dirty="0"/>
              <a:t>O</a:t>
            </a:r>
            <a:r>
              <a:rPr lang="de-DE" dirty="0" smtClean="0"/>
              <a:t>stfalia und FH Lübeck</a:t>
            </a:r>
            <a:endParaRPr lang="de-DE" dirty="0"/>
          </a:p>
        </p:txBody>
      </p:sp>
    </p:spTree>
    <p:extLst>
      <p:ext uri="{BB962C8B-B14F-4D97-AF65-F5344CB8AC3E}">
        <p14:creationId xmlns:p14="http://schemas.microsoft.com/office/powerpoint/2010/main" val="4050025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43</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p>
          <a:p>
            <a:r>
              <a:rPr lang="de-DE" sz="2800" dirty="0"/>
              <a:t>3</a:t>
            </a:r>
            <a:r>
              <a:rPr lang="de-DE" sz="2800" dirty="0" smtClean="0"/>
              <a:t>.5 Zertifikate</a:t>
            </a:r>
            <a:endParaRPr lang="de-DE" sz="2800" dirty="0"/>
          </a:p>
        </p:txBody>
      </p:sp>
      <p:sp>
        <p:nvSpPr>
          <p:cNvPr id="6" name="Textfeld 5"/>
          <p:cNvSpPr txBox="1"/>
          <p:nvPr/>
        </p:nvSpPr>
        <p:spPr>
          <a:xfrm>
            <a:off x="628651" y="1924049"/>
            <a:ext cx="8229600" cy="4524315"/>
          </a:xfrm>
          <a:prstGeom prst="rect">
            <a:avLst/>
          </a:prstGeom>
          <a:noFill/>
        </p:spPr>
        <p:txBody>
          <a:bodyPr wrap="square" rtlCol="0">
            <a:spAutoFit/>
          </a:bodyPr>
          <a:lstStyle/>
          <a:p>
            <a:r>
              <a:rPr lang="de-DE" b="1" dirty="0" smtClean="0"/>
              <a:t>Unterschiedliche Zertifikate möglich (Zusammenstellung)</a:t>
            </a:r>
          </a:p>
          <a:p>
            <a:endParaRPr lang="de-DE" dirty="0"/>
          </a:p>
          <a:p>
            <a:r>
              <a:rPr lang="de-DE" b="1" dirty="0"/>
              <a:t>Zertifikat Interkulturelle </a:t>
            </a:r>
            <a:r>
              <a:rPr lang="de-DE" b="1" dirty="0" smtClean="0"/>
              <a:t>Integration in der Wissenschaft (Dr. Noémie </a:t>
            </a:r>
            <a:r>
              <a:rPr lang="de-DE" b="1" dirty="0" err="1" smtClean="0"/>
              <a:t>Hermeking</a:t>
            </a:r>
            <a:r>
              <a:rPr lang="de-DE" b="1" dirty="0" smtClean="0"/>
              <a:t>)</a:t>
            </a:r>
            <a:endParaRPr lang="de-DE" b="1" dirty="0"/>
          </a:p>
          <a:p>
            <a:pPr marL="285750" indent="-285750">
              <a:buFont typeface="Arial" panose="020B0604020202020204" pitchFamily="34" charset="0"/>
              <a:buChar char="•"/>
            </a:pPr>
            <a:r>
              <a:rPr lang="de-DE" dirty="0" smtClean="0"/>
              <a:t>Interkulturelle Kompetenz</a:t>
            </a:r>
          </a:p>
          <a:p>
            <a:pPr marL="285750" indent="-285750">
              <a:buFont typeface="Arial" panose="020B0604020202020204" pitchFamily="34" charset="0"/>
              <a:buChar char="•"/>
            </a:pPr>
            <a:r>
              <a:rPr lang="de-DE" dirty="0" smtClean="0"/>
              <a:t>Interkulturelle Kommunikation</a:t>
            </a:r>
            <a:endParaRPr lang="de-DE" dirty="0"/>
          </a:p>
          <a:p>
            <a:pPr marL="285750" indent="-285750">
              <a:buFont typeface="Arial" panose="020B0604020202020204" pitchFamily="34" charset="0"/>
              <a:buChar char="•"/>
            </a:pPr>
            <a:r>
              <a:rPr lang="de-DE" dirty="0" smtClean="0"/>
              <a:t>Integration in Staat, Unternehmen und Gesellschaft</a:t>
            </a:r>
            <a:endParaRPr lang="de-DE" dirty="0"/>
          </a:p>
          <a:p>
            <a:endParaRPr lang="de-DE" b="1" dirty="0" smtClean="0"/>
          </a:p>
          <a:p>
            <a:endParaRPr lang="de-DE" b="1" dirty="0"/>
          </a:p>
          <a:p>
            <a:r>
              <a:rPr lang="de-DE" b="1" dirty="0" smtClean="0"/>
              <a:t>Zertifikat Interkulturelle Integration für Akteure in der Flüchtlingshilfe </a:t>
            </a:r>
          </a:p>
          <a:p>
            <a:r>
              <a:rPr lang="de-DE" b="1" dirty="0" smtClean="0"/>
              <a:t>(Dr. Anne-Kathrin Auer, Bachir </a:t>
            </a:r>
            <a:r>
              <a:rPr lang="de-DE" b="1" dirty="0" err="1" smtClean="0"/>
              <a:t>Yzidi</a:t>
            </a:r>
            <a:r>
              <a:rPr lang="de-DE" b="1" dirty="0" smtClean="0"/>
              <a:t>)</a:t>
            </a:r>
          </a:p>
          <a:p>
            <a:pPr marL="285750" indent="-285750">
              <a:buFont typeface="Arial" panose="020B0604020202020204" pitchFamily="34" charset="0"/>
              <a:buChar char="•"/>
            </a:pPr>
            <a:r>
              <a:rPr lang="de-DE" dirty="0" smtClean="0"/>
              <a:t>Interkulturelle Integration</a:t>
            </a:r>
          </a:p>
          <a:p>
            <a:pPr marL="285750" indent="-285750">
              <a:buFont typeface="Arial" panose="020B0604020202020204" pitchFamily="34" charset="0"/>
              <a:buChar char="•"/>
            </a:pPr>
            <a:r>
              <a:rPr lang="de-DE" dirty="0" smtClean="0"/>
              <a:t>Staatskunde</a:t>
            </a:r>
          </a:p>
          <a:p>
            <a:pPr marL="285750" indent="-285750">
              <a:buFont typeface="Arial" panose="020B0604020202020204" pitchFamily="34" charset="0"/>
              <a:buChar char="•"/>
            </a:pPr>
            <a:r>
              <a:rPr lang="de-DE" dirty="0" smtClean="0"/>
              <a:t>Integrationsakteure</a:t>
            </a:r>
          </a:p>
          <a:p>
            <a:pPr marL="285750" indent="-285750">
              <a:buFont typeface="Arial" panose="020B0604020202020204" pitchFamily="34" charset="0"/>
              <a:buChar char="•"/>
            </a:pPr>
            <a:r>
              <a:rPr lang="de-DE" dirty="0" smtClean="0"/>
              <a:t>Integration in Staat, Unternehmen und Gesellschaft</a:t>
            </a:r>
          </a:p>
          <a:p>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682633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44</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p>
          <a:p>
            <a:r>
              <a:rPr lang="de-DE" sz="2800" dirty="0"/>
              <a:t>3</a:t>
            </a:r>
            <a:r>
              <a:rPr lang="de-DE" sz="2800" dirty="0" smtClean="0"/>
              <a:t>.5 Zertifikate</a:t>
            </a:r>
            <a:endParaRPr lang="de-DE" sz="2800" dirty="0"/>
          </a:p>
        </p:txBody>
      </p:sp>
      <p:sp>
        <p:nvSpPr>
          <p:cNvPr id="6" name="Textfeld 5"/>
          <p:cNvSpPr txBox="1"/>
          <p:nvPr/>
        </p:nvSpPr>
        <p:spPr>
          <a:xfrm>
            <a:off x="628651" y="1924049"/>
            <a:ext cx="8229600" cy="4801314"/>
          </a:xfrm>
          <a:prstGeom prst="rect">
            <a:avLst/>
          </a:prstGeom>
          <a:noFill/>
        </p:spPr>
        <p:txBody>
          <a:bodyPr wrap="square" rtlCol="0">
            <a:spAutoFit/>
          </a:bodyPr>
          <a:lstStyle/>
          <a:p>
            <a:r>
              <a:rPr lang="de-DE" b="1" dirty="0" smtClean="0"/>
              <a:t>Zertifikat Interkulturelle Integration in der Sprachförderung (Katrin </a:t>
            </a:r>
            <a:r>
              <a:rPr lang="de-DE" b="1" dirty="0" err="1" smtClean="0"/>
              <a:t>Gildner</a:t>
            </a:r>
            <a:r>
              <a:rPr lang="de-DE" b="1" dirty="0" smtClean="0"/>
              <a:t>)</a:t>
            </a:r>
          </a:p>
          <a:p>
            <a:pPr marL="285750" indent="-285750">
              <a:buFont typeface="Arial" panose="020B0604020202020204" pitchFamily="34" charset="0"/>
              <a:buChar char="•"/>
            </a:pPr>
            <a:r>
              <a:rPr lang="de-DE" dirty="0" smtClean="0"/>
              <a:t>Teile der Interkulturellen Integration</a:t>
            </a:r>
          </a:p>
          <a:p>
            <a:pPr marL="285750" indent="-285750">
              <a:buFont typeface="Arial" panose="020B0604020202020204" pitchFamily="34" charset="0"/>
              <a:buChar char="•"/>
            </a:pPr>
            <a:r>
              <a:rPr lang="de-DE" dirty="0" smtClean="0"/>
              <a:t>Integration in Deutschland</a:t>
            </a:r>
          </a:p>
          <a:p>
            <a:pPr marL="285750" indent="-285750">
              <a:buFont typeface="Arial" panose="020B0604020202020204" pitchFamily="34" charset="0"/>
              <a:buChar char="•"/>
            </a:pPr>
            <a:r>
              <a:rPr lang="de-DE" dirty="0" smtClean="0"/>
              <a:t>Teile des Interkulturellen Managements</a:t>
            </a:r>
          </a:p>
          <a:p>
            <a:pPr marL="285750" indent="-285750">
              <a:buFont typeface="Arial" panose="020B0604020202020204" pitchFamily="34" charset="0"/>
              <a:buChar char="•"/>
            </a:pPr>
            <a:endParaRPr lang="de-DE" dirty="0"/>
          </a:p>
          <a:p>
            <a:r>
              <a:rPr lang="de-DE" b="1" dirty="0"/>
              <a:t>Zertifikat Interkulturelle Integration in internationales Unternehmen (Prof. Launer &amp; Pari Niemann)</a:t>
            </a:r>
          </a:p>
          <a:p>
            <a:pPr marL="285750" indent="-285750">
              <a:buFont typeface="Arial" panose="020B0604020202020204" pitchFamily="34" charset="0"/>
              <a:buChar char="•"/>
            </a:pPr>
            <a:r>
              <a:rPr lang="de-DE" dirty="0"/>
              <a:t>Internationales Management</a:t>
            </a:r>
          </a:p>
          <a:p>
            <a:pPr marL="285750" indent="-285750">
              <a:buFont typeface="Arial" panose="020B0604020202020204" pitchFamily="34" charset="0"/>
              <a:buChar char="•"/>
            </a:pPr>
            <a:r>
              <a:rPr lang="de-DE" dirty="0"/>
              <a:t>Interkulturelles Management</a:t>
            </a:r>
          </a:p>
          <a:p>
            <a:pPr marL="285750" indent="-285750">
              <a:buFont typeface="Arial" panose="020B0604020202020204" pitchFamily="34" charset="0"/>
              <a:buChar char="•"/>
            </a:pPr>
            <a:r>
              <a:rPr lang="de-DE" dirty="0"/>
              <a:t>Teile der Interkulturellen </a:t>
            </a:r>
            <a:r>
              <a:rPr lang="de-DE" dirty="0" smtClean="0"/>
              <a:t>Integration</a:t>
            </a:r>
          </a:p>
          <a:p>
            <a:endParaRPr lang="de-DE" dirty="0"/>
          </a:p>
          <a:p>
            <a:r>
              <a:rPr lang="de-DE" b="1" dirty="0" smtClean="0"/>
              <a:t>Schülerzertifikat</a:t>
            </a:r>
            <a:r>
              <a:rPr lang="de-DE" dirty="0" smtClean="0"/>
              <a:t> </a:t>
            </a:r>
            <a:r>
              <a:rPr lang="de-DE" b="1" dirty="0"/>
              <a:t>Interkulturelle Integration </a:t>
            </a:r>
            <a:r>
              <a:rPr lang="de-DE" b="1" dirty="0" smtClean="0"/>
              <a:t> in der BWL (Joachim Delekat)</a:t>
            </a:r>
            <a:endParaRPr lang="de-DE" dirty="0" smtClean="0"/>
          </a:p>
          <a:p>
            <a:pPr marL="285750" indent="-285750">
              <a:buFont typeface="Arial" panose="020B0604020202020204" pitchFamily="34" charset="0"/>
              <a:buChar char="•"/>
            </a:pPr>
            <a:r>
              <a:rPr lang="de-DE" dirty="0" smtClean="0"/>
              <a:t>Interkulturelle Kommunikation</a:t>
            </a:r>
          </a:p>
          <a:p>
            <a:pPr marL="285750" indent="-285750">
              <a:buFont typeface="Arial" panose="020B0604020202020204" pitchFamily="34" charset="0"/>
              <a:buChar char="•"/>
            </a:pPr>
            <a:r>
              <a:rPr lang="de-DE" dirty="0" smtClean="0"/>
              <a:t>Internationales Management</a:t>
            </a:r>
          </a:p>
          <a:p>
            <a:pPr marL="285750" indent="-285750">
              <a:buFont typeface="Arial" panose="020B0604020202020204" pitchFamily="34" charset="0"/>
              <a:buChar char="•"/>
            </a:pPr>
            <a:r>
              <a:rPr lang="de-DE" dirty="0" smtClean="0"/>
              <a:t>Staatsbürgerkunde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746112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45</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3</a:t>
            </a:r>
            <a:r>
              <a:rPr lang="de-DE" sz="3600" b="1" dirty="0" smtClean="0"/>
              <a:t>. Lehrplan</a:t>
            </a:r>
          </a:p>
          <a:p>
            <a:r>
              <a:rPr lang="de-DE" sz="2800" dirty="0"/>
              <a:t>3</a:t>
            </a:r>
            <a:r>
              <a:rPr lang="de-DE" sz="2800" dirty="0" smtClean="0"/>
              <a:t>.5 Zertifikate geplant</a:t>
            </a:r>
            <a:endParaRPr lang="de-DE" sz="2800" dirty="0"/>
          </a:p>
        </p:txBody>
      </p:sp>
      <p:sp>
        <p:nvSpPr>
          <p:cNvPr id="6" name="Textfeld 5"/>
          <p:cNvSpPr txBox="1"/>
          <p:nvPr/>
        </p:nvSpPr>
        <p:spPr>
          <a:xfrm>
            <a:off x="628651" y="1924049"/>
            <a:ext cx="8229600" cy="3416320"/>
          </a:xfrm>
          <a:prstGeom prst="rect">
            <a:avLst/>
          </a:prstGeom>
          <a:noFill/>
        </p:spPr>
        <p:txBody>
          <a:bodyPr wrap="square" rtlCol="0">
            <a:spAutoFit/>
          </a:bodyPr>
          <a:lstStyle/>
          <a:p>
            <a:r>
              <a:rPr lang="de-DE" b="1" dirty="0"/>
              <a:t>Zertifikat Interkulturelle Integration für die Gastronomie (Alexander von </a:t>
            </a:r>
            <a:r>
              <a:rPr lang="de-DE" b="1" dirty="0" err="1"/>
              <a:t>Gültlingen</a:t>
            </a:r>
            <a:r>
              <a:rPr lang="de-DE" b="1" dirty="0"/>
              <a:t>)</a:t>
            </a:r>
          </a:p>
          <a:p>
            <a:pPr marL="285750" indent="-285750">
              <a:buFont typeface="Arial" panose="020B0604020202020204" pitchFamily="34" charset="0"/>
              <a:buChar char="•"/>
            </a:pPr>
            <a:r>
              <a:rPr lang="de-DE" dirty="0"/>
              <a:t>Gastronomie-Ausbildung</a:t>
            </a:r>
          </a:p>
          <a:p>
            <a:pPr marL="285750" indent="-285750">
              <a:buFont typeface="Arial" panose="020B0604020202020204" pitchFamily="34" charset="0"/>
              <a:buChar char="•"/>
            </a:pPr>
            <a:r>
              <a:rPr lang="de-DE" dirty="0"/>
              <a:t>Dienstleistungsmanagement</a:t>
            </a:r>
          </a:p>
          <a:p>
            <a:pPr marL="285750" indent="-285750">
              <a:buFont typeface="Arial" panose="020B0604020202020204" pitchFamily="34" charset="0"/>
              <a:buChar char="•"/>
            </a:pPr>
            <a:r>
              <a:rPr lang="de-DE" dirty="0"/>
              <a:t>Teile der Interkulturellen Integration</a:t>
            </a:r>
          </a:p>
          <a:p>
            <a:pPr marL="285750" indent="-285750">
              <a:buFont typeface="Arial" panose="020B0604020202020204" pitchFamily="34" charset="0"/>
              <a:buChar char="•"/>
            </a:pPr>
            <a:endParaRPr lang="de-DE" dirty="0"/>
          </a:p>
          <a:p>
            <a:r>
              <a:rPr lang="de-DE" b="1" dirty="0"/>
              <a:t>Zertifikat Interkulturelle Integration in </a:t>
            </a:r>
            <a:r>
              <a:rPr lang="de-DE" b="1" dirty="0" smtClean="0"/>
              <a:t>der </a:t>
            </a:r>
            <a:r>
              <a:rPr lang="de-DE" b="1" dirty="0"/>
              <a:t>Informationstechnologie (Verw.-Prof. Christian Weber)</a:t>
            </a:r>
          </a:p>
          <a:p>
            <a:pPr marL="285750" indent="-285750">
              <a:buFont typeface="Arial" panose="020B0604020202020204" pitchFamily="34" charset="0"/>
              <a:buChar char="•"/>
            </a:pPr>
            <a:r>
              <a:rPr lang="de-DE" dirty="0"/>
              <a:t>IT-Ausbildung</a:t>
            </a:r>
          </a:p>
          <a:p>
            <a:pPr marL="285750" indent="-285750">
              <a:buFont typeface="Arial" panose="020B0604020202020204" pitchFamily="34" charset="0"/>
              <a:buChar char="•"/>
            </a:pPr>
            <a:r>
              <a:rPr lang="de-DE" dirty="0"/>
              <a:t>Internationales </a:t>
            </a:r>
            <a:r>
              <a:rPr lang="de-DE" dirty="0" smtClean="0"/>
              <a:t>Management</a:t>
            </a:r>
          </a:p>
          <a:p>
            <a:pPr marL="285750" indent="-285750">
              <a:buFont typeface="Arial" panose="020B0604020202020204" pitchFamily="34" charset="0"/>
              <a:buChar char="•"/>
            </a:pPr>
            <a:r>
              <a:rPr lang="de-DE" dirty="0" smtClean="0"/>
              <a:t>Interkulturelles Management</a:t>
            </a:r>
          </a:p>
          <a:p>
            <a:pPr marL="285750" indent="-285750">
              <a:buFont typeface="Arial" panose="020B0604020202020204" pitchFamily="34" charset="0"/>
              <a:buChar char="•"/>
            </a:pPr>
            <a:endParaRPr lang="de-DE" dirty="0"/>
          </a:p>
          <a:p>
            <a:r>
              <a:rPr lang="de-DE" b="1" dirty="0" smtClean="0"/>
              <a:t>Weitere Zertifikate in Planung bzw. individuell gestaltbar (fragen Sie Frau Dr. Auer)</a:t>
            </a:r>
            <a:endParaRPr lang="de-DE" b="1" dirty="0"/>
          </a:p>
        </p:txBody>
      </p:sp>
    </p:spTree>
    <p:extLst>
      <p:ext uri="{BB962C8B-B14F-4D97-AF65-F5344CB8AC3E}">
        <p14:creationId xmlns:p14="http://schemas.microsoft.com/office/powerpoint/2010/main" val="3565584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46</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4</a:t>
            </a:r>
            <a:r>
              <a:rPr lang="de-DE" sz="3600" b="1" dirty="0" smtClean="0"/>
              <a:t>. Die Dozenten</a:t>
            </a:r>
          </a:p>
          <a:p>
            <a:r>
              <a:rPr lang="de-DE" sz="2800" dirty="0"/>
              <a:t>4</a:t>
            </a:r>
            <a:r>
              <a:rPr lang="de-DE" sz="2800" dirty="0" smtClean="0"/>
              <a:t>.1 Leitung</a:t>
            </a:r>
            <a:endParaRPr lang="de-DE" sz="2800" dirty="0"/>
          </a:p>
        </p:txBody>
      </p:sp>
      <p:sp>
        <p:nvSpPr>
          <p:cNvPr id="6" name="Textfeld 5"/>
          <p:cNvSpPr txBox="1"/>
          <p:nvPr/>
        </p:nvSpPr>
        <p:spPr>
          <a:xfrm>
            <a:off x="628651" y="1924049"/>
            <a:ext cx="6343649" cy="3570208"/>
          </a:xfrm>
          <a:prstGeom prst="rect">
            <a:avLst/>
          </a:prstGeom>
          <a:noFill/>
        </p:spPr>
        <p:txBody>
          <a:bodyPr wrap="square" rtlCol="0">
            <a:spAutoFit/>
          </a:bodyPr>
          <a:lstStyle/>
          <a:p>
            <a:r>
              <a:rPr lang="de-DE" b="1" dirty="0" smtClean="0"/>
              <a:t>Prof. Dr. Markus Launer</a:t>
            </a:r>
          </a:p>
          <a:p>
            <a:pPr lvl="0" algn="just"/>
            <a:r>
              <a:rPr lang="de-DE" sz="1600" dirty="0" err="1" smtClean="0">
                <a:solidFill>
                  <a:prstClr val="black"/>
                </a:solidFill>
              </a:rPr>
              <a:t>Launer</a:t>
            </a:r>
            <a:r>
              <a:rPr lang="de-DE" sz="1600" dirty="0" smtClean="0">
                <a:solidFill>
                  <a:prstClr val="black"/>
                </a:solidFill>
              </a:rPr>
              <a:t> </a:t>
            </a:r>
            <a:r>
              <a:rPr lang="de-DE" sz="1600" dirty="0">
                <a:solidFill>
                  <a:prstClr val="black"/>
                </a:solidFill>
              </a:rPr>
              <a:t>hat über 20 Jahre Erfahrung in der Finanz- und </a:t>
            </a:r>
            <a:r>
              <a:rPr lang="de-DE" sz="1600" dirty="0" smtClean="0">
                <a:solidFill>
                  <a:prstClr val="black"/>
                </a:solidFill>
              </a:rPr>
              <a:t>Unternehmenskommunikation</a:t>
            </a:r>
            <a:r>
              <a:rPr lang="de-DE" sz="1600" dirty="0">
                <a:solidFill>
                  <a:prstClr val="black"/>
                </a:solidFill>
              </a:rPr>
              <a:t>, sowie im Internationalen Management. Er arbeitete für die Hoechst AG und SGL Carbon AG (Wiesbaden und USA), die Philipp Holzmann AG, Altana Inc. New York, Merck KGaA sowie als Berater für zahlreiche Unternehmen aus dem DAX30, MDAX und SDAX. Er war im Vorstand der German American </a:t>
            </a:r>
            <a:r>
              <a:rPr lang="de-DE" sz="1600" dirty="0" err="1">
                <a:solidFill>
                  <a:prstClr val="black"/>
                </a:solidFill>
              </a:rPr>
              <a:t>Chamber</a:t>
            </a:r>
            <a:r>
              <a:rPr lang="de-DE" sz="1600" dirty="0">
                <a:solidFill>
                  <a:prstClr val="black"/>
                </a:solidFill>
              </a:rPr>
              <a:t> </a:t>
            </a:r>
            <a:r>
              <a:rPr lang="de-DE" sz="1600" dirty="0" err="1">
                <a:solidFill>
                  <a:prstClr val="black"/>
                </a:solidFill>
              </a:rPr>
              <a:t>of</a:t>
            </a:r>
            <a:r>
              <a:rPr lang="de-DE" sz="1600" dirty="0">
                <a:solidFill>
                  <a:prstClr val="black"/>
                </a:solidFill>
              </a:rPr>
              <a:t> Commerce New York Inc. Launer ist Professor für ABWL und Dienstleistungsmanagement an der Ostfalia Hochschule</a:t>
            </a:r>
            <a:r>
              <a:rPr lang="de-DE" sz="1600" dirty="0" smtClean="0">
                <a:solidFill>
                  <a:prstClr val="black"/>
                </a:solidFill>
              </a:rPr>
              <a:t>. Er </a:t>
            </a:r>
            <a:r>
              <a:rPr lang="de-DE" sz="1600" dirty="0">
                <a:solidFill>
                  <a:prstClr val="black"/>
                </a:solidFill>
              </a:rPr>
              <a:t>absolvierte sein betriebswirtschaftliches Studium an den Universitäten Mannheim und Köln und erlangte den europäischen </a:t>
            </a:r>
            <a:r>
              <a:rPr lang="de-DE" sz="1600" dirty="0" err="1">
                <a:solidFill>
                  <a:prstClr val="black"/>
                </a:solidFill>
              </a:rPr>
              <a:t>Ph.D</a:t>
            </a:r>
            <a:r>
              <a:rPr lang="de-DE" sz="1600" dirty="0">
                <a:solidFill>
                  <a:prstClr val="black"/>
                </a:solidFill>
              </a:rPr>
              <a:t>. an der Tallinn University </a:t>
            </a:r>
            <a:r>
              <a:rPr lang="de-DE" sz="1600" dirty="0" err="1">
                <a:solidFill>
                  <a:prstClr val="black"/>
                </a:solidFill>
              </a:rPr>
              <a:t>of</a:t>
            </a:r>
            <a:r>
              <a:rPr lang="de-DE" sz="1600" dirty="0">
                <a:solidFill>
                  <a:prstClr val="black"/>
                </a:solidFill>
              </a:rPr>
              <a:t> Technology. Er ist Herausgeber zahlreicher Bücher im Bereich Wissenschaftliches Arbeiten, Bond Relations, Corporate </a:t>
            </a:r>
            <a:r>
              <a:rPr lang="de-DE" sz="1600" dirty="0" err="1">
                <a:solidFill>
                  <a:prstClr val="black"/>
                </a:solidFill>
              </a:rPr>
              <a:t>Governance</a:t>
            </a:r>
            <a:r>
              <a:rPr lang="de-DE" sz="1600" dirty="0">
                <a:solidFill>
                  <a:prstClr val="black"/>
                </a:solidFill>
              </a:rPr>
              <a:t> und der Koordination ausländischer Tochtergesellschaften multinationaler Unternehmen</a:t>
            </a:r>
            <a:r>
              <a:rPr lang="de-DE" sz="1600" dirty="0" smtClean="0">
                <a:solidFill>
                  <a:prstClr val="black"/>
                </a:solidFill>
              </a:rPr>
              <a:t>.</a:t>
            </a:r>
            <a:endParaRPr lang="de-DE" sz="1600" dirty="0">
              <a:solidFill>
                <a:prstClr val="black"/>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00" y="1924050"/>
            <a:ext cx="1771651" cy="2657476"/>
          </a:xfrm>
          <a:prstGeom prst="rect">
            <a:avLst/>
          </a:prstGeom>
        </p:spPr>
      </p:pic>
    </p:spTree>
    <p:extLst>
      <p:ext uri="{BB962C8B-B14F-4D97-AF65-F5344CB8AC3E}">
        <p14:creationId xmlns:p14="http://schemas.microsoft.com/office/powerpoint/2010/main" val="1322726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47</a:t>
            </a:fld>
            <a:endParaRPr lang="de-DE"/>
          </a:p>
        </p:txBody>
      </p:sp>
      <p:sp>
        <p:nvSpPr>
          <p:cNvPr id="5" name="Textfeld 4"/>
          <p:cNvSpPr txBox="1"/>
          <p:nvPr/>
        </p:nvSpPr>
        <p:spPr>
          <a:xfrm>
            <a:off x="628650" y="352425"/>
            <a:ext cx="5286375" cy="1077218"/>
          </a:xfrm>
          <a:prstGeom prst="rect">
            <a:avLst/>
          </a:prstGeom>
          <a:noFill/>
        </p:spPr>
        <p:txBody>
          <a:bodyPr wrap="square" rtlCol="0">
            <a:spAutoFit/>
          </a:bodyPr>
          <a:lstStyle/>
          <a:p>
            <a:r>
              <a:rPr lang="de-DE" sz="3600" b="1" dirty="0"/>
              <a:t>4</a:t>
            </a:r>
            <a:r>
              <a:rPr lang="de-DE" sz="3600" b="1" dirty="0" smtClean="0"/>
              <a:t>. Die Dozenten</a:t>
            </a:r>
          </a:p>
          <a:p>
            <a:r>
              <a:rPr lang="de-DE" sz="2800" dirty="0"/>
              <a:t>4</a:t>
            </a:r>
            <a:r>
              <a:rPr lang="de-DE" sz="2800" dirty="0" smtClean="0"/>
              <a:t>.2 Team Interkulturelles Lernen</a:t>
            </a:r>
            <a:endParaRPr lang="de-DE" sz="2800" dirty="0"/>
          </a:p>
        </p:txBody>
      </p:sp>
      <p:sp>
        <p:nvSpPr>
          <p:cNvPr id="6" name="Textfeld 5"/>
          <p:cNvSpPr txBox="1"/>
          <p:nvPr/>
        </p:nvSpPr>
        <p:spPr>
          <a:xfrm>
            <a:off x="628651" y="1924049"/>
            <a:ext cx="5829297" cy="4585871"/>
          </a:xfrm>
          <a:prstGeom prst="rect">
            <a:avLst/>
          </a:prstGeom>
          <a:noFill/>
        </p:spPr>
        <p:txBody>
          <a:bodyPr wrap="square" rtlCol="0">
            <a:spAutoFit/>
          </a:bodyPr>
          <a:lstStyle/>
          <a:p>
            <a:r>
              <a:rPr lang="de-DE" b="1" dirty="0" smtClean="0"/>
              <a:t>Dr. Noémie </a:t>
            </a:r>
            <a:r>
              <a:rPr lang="de-DE" b="1" dirty="0" err="1" smtClean="0"/>
              <a:t>Hermeking</a:t>
            </a:r>
            <a:endParaRPr lang="de-DE" b="1" dirty="0" smtClean="0"/>
          </a:p>
          <a:p>
            <a:pPr lvl="0" algn="just"/>
            <a:r>
              <a:rPr lang="de-DE" sz="1400" dirty="0">
                <a:solidFill>
                  <a:prstClr val="black"/>
                </a:solidFill>
              </a:rPr>
              <a:t>Sie studierte Anthropologie, Soziologie, Ethnologie, </a:t>
            </a:r>
            <a:r>
              <a:rPr lang="de-DE" sz="1400" dirty="0" err="1">
                <a:solidFill>
                  <a:prstClr val="black"/>
                </a:solidFill>
              </a:rPr>
              <a:t>Koreanistik</a:t>
            </a:r>
            <a:r>
              <a:rPr lang="de-DE" sz="1400" dirty="0">
                <a:solidFill>
                  <a:prstClr val="black"/>
                </a:solidFill>
              </a:rPr>
              <a:t> und Erziehungswissenschaften in Hamburg, Seoul (Süd-Korea), Paris (Frankreich), </a:t>
            </a:r>
            <a:r>
              <a:rPr lang="de-DE" sz="1400" dirty="0" err="1">
                <a:solidFill>
                  <a:prstClr val="black"/>
                </a:solidFill>
              </a:rPr>
              <a:t>Montréal</a:t>
            </a:r>
            <a:r>
              <a:rPr lang="de-DE" sz="1400" dirty="0">
                <a:solidFill>
                  <a:prstClr val="black"/>
                </a:solidFill>
              </a:rPr>
              <a:t> (Kanada) und </a:t>
            </a:r>
            <a:r>
              <a:rPr lang="de-DE" sz="1400" dirty="0" err="1">
                <a:solidFill>
                  <a:prstClr val="black"/>
                </a:solidFill>
              </a:rPr>
              <a:t>Bloomington</a:t>
            </a:r>
            <a:r>
              <a:rPr lang="de-DE" sz="1400" dirty="0">
                <a:solidFill>
                  <a:prstClr val="black"/>
                </a:solidFill>
              </a:rPr>
              <a:t> (USA). Seit 2002 regelmäßige Forschungsaufenthalte in Kanada und USA. Lehraufträge, u.a. an den Universitäten Indiana University, Westfälische Wilhelms-Universität Münster, Eberhard Karls Universität Tübingen und Hochschule für Philosophie München. Seit 2012 interkulturelle Trainerin für unterschiedliche Zielgruppen, </a:t>
            </a:r>
            <a:r>
              <a:rPr lang="de-DE" sz="1400" dirty="0" smtClean="0">
                <a:solidFill>
                  <a:prstClr val="black"/>
                </a:solidFill>
              </a:rPr>
              <a:t>Inhaberin </a:t>
            </a:r>
            <a:r>
              <a:rPr lang="de-DE" sz="1400" dirty="0">
                <a:solidFill>
                  <a:prstClr val="black"/>
                </a:solidFill>
              </a:rPr>
              <a:t>von </a:t>
            </a:r>
            <a:r>
              <a:rPr lang="de-DE" sz="1400" dirty="0" err="1">
                <a:solidFill>
                  <a:prstClr val="black"/>
                </a:solidFill>
              </a:rPr>
              <a:t>nhtrainings</a:t>
            </a:r>
            <a:r>
              <a:rPr lang="de-DE" sz="1400" dirty="0">
                <a:solidFill>
                  <a:prstClr val="black"/>
                </a:solidFill>
              </a:rPr>
              <a:t> </a:t>
            </a:r>
            <a:r>
              <a:rPr lang="de-DE" sz="1400" dirty="0" smtClean="0">
                <a:solidFill>
                  <a:prstClr val="black"/>
                </a:solidFill>
              </a:rPr>
              <a:t>München.</a:t>
            </a:r>
            <a:endParaRPr lang="de-DE" dirty="0"/>
          </a:p>
          <a:p>
            <a:pPr marL="285750" indent="-285750">
              <a:buFont typeface="Arial" panose="020B0604020202020204" pitchFamily="34" charset="0"/>
              <a:buChar char="•"/>
            </a:pPr>
            <a:endParaRPr lang="de-DE" dirty="0" smtClean="0"/>
          </a:p>
          <a:p>
            <a:r>
              <a:rPr lang="de-DE" b="1" dirty="0" smtClean="0"/>
              <a:t>Pari Niemann</a:t>
            </a:r>
          </a:p>
          <a:p>
            <a:pPr algn="just"/>
            <a:r>
              <a:rPr lang="de-DE" sz="1400" dirty="0">
                <a:solidFill>
                  <a:prstClr val="black"/>
                </a:solidFill>
              </a:rPr>
              <a:t>Sie </a:t>
            </a:r>
            <a:r>
              <a:rPr lang="de-DE" sz="1400" dirty="0" smtClean="0">
                <a:solidFill>
                  <a:prstClr val="black"/>
                </a:solidFill>
              </a:rPr>
              <a:t>studierte </a:t>
            </a:r>
            <a:r>
              <a:rPr lang="de-DE" sz="1400" dirty="0">
                <a:solidFill>
                  <a:prstClr val="black"/>
                </a:solidFill>
              </a:rPr>
              <a:t>Biologie, English und Politikwissenschaft für das Lehramt an der Universität Göttingen und Interkulturelle Kommunikation &amp; Europastudien (ICEUS) an der Hochschule Fulda. Zertifizierte Gender </a:t>
            </a:r>
            <a:r>
              <a:rPr lang="de-DE" sz="1400" dirty="0" err="1">
                <a:solidFill>
                  <a:prstClr val="black"/>
                </a:solidFill>
              </a:rPr>
              <a:t>Diversity</a:t>
            </a:r>
            <a:r>
              <a:rPr lang="de-DE" sz="1400" dirty="0">
                <a:solidFill>
                  <a:prstClr val="black"/>
                </a:solidFill>
              </a:rPr>
              <a:t> </a:t>
            </a:r>
            <a:r>
              <a:rPr lang="de-DE" sz="1400" dirty="0" smtClean="0">
                <a:solidFill>
                  <a:prstClr val="black"/>
                </a:solidFill>
              </a:rPr>
              <a:t>Trainerin. </a:t>
            </a:r>
            <a:r>
              <a:rPr lang="de-DE" sz="1400" dirty="0">
                <a:solidFill>
                  <a:prstClr val="black"/>
                </a:solidFill>
              </a:rPr>
              <a:t>Von 1994 bis 2014 Gleichstellungsbeauftragte, Coach &amp; </a:t>
            </a:r>
            <a:r>
              <a:rPr lang="de-DE" sz="1400" dirty="0" err="1">
                <a:solidFill>
                  <a:prstClr val="black"/>
                </a:solidFill>
              </a:rPr>
              <a:t>Diversity</a:t>
            </a:r>
            <a:r>
              <a:rPr lang="de-DE" sz="1400" dirty="0">
                <a:solidFill>
                  <a:prstClr val="black"/>
                </a:solidFill>
              </a:rPr>
              <a:t>-Managerin beim NDR Landesfunkhaus Niedersachsen. </a:t>
            </a:r>
            <a:r>
              <a:rPr lang="de-DE" sz="1400" dirty="0" smtClean="0">
                <a:solidFill>
                  <a:prstClr val="black"/>
                </a:solidFill>
              </a:rPr>
              <a:t>Gründungsmitglied </a:t>
            </a:r>
            <a:r>
              <a:rPr lang="de-DE" sz="1400" dirty="0">
                <a:solidFill>
                  <a:prstClr val="black"/>
                </a:solidFill>
              </a:rPr>
              <a:t>der </a:t>
            </a:r>
            <a:r>
              <a:rPr lang="de-DE" sz="1400" dirty="0" smtClean="0">
                <a:solidFill>
                  <a:prstClr val="black"/>
                </a:solidFill>
              </a:rPr>
              <a:t>Arbeitsgemein-</a:t>
            </a:r>
            <a:r>
              <a:rPr lang="de-DE" sz="1400" dirty="0" err="1" smtClean="0">
                <a:solidFill>
                  <a:prstClr val="black"/>
                </a:solidFill>
              </a:rPr>
              <a:t>schaft</a:t>
            </a:r>
            <a:r>
              <a:rPr lang="de-DE" sz="1400" dirty="0" smtClean="0">
                <a:solidFill>
                  <a:prstClr val="black"/>
                </a:solidFill>
              </a:rPr>
              <a:t> </a:t>
            </a:r>
            <a:r>
              <a:rPr lang="de-DE" sz="1400" dirty="0">
                <a:solidFill>
                  <a:prstClr val="black"/>
                </a:solidFill>
              </a:rPr>
              <a:t>der Migrant*innen und Flüchtlinge in Niedersachsen (AMFN) und von 1998 bis 2003 in der Ausländerkommission des </a:t>
            </a:r>
            <a:r>
              <a:rPr lang="de-DE" sz="1400" dirty="0" err="1">
                <a:solidFill>
                  <a:prstClr val="black"/>
                </a:solidFill>
              </a:rPr>
              <a:t>Nds</a:t>
            </a:r>
            <a:r>
              <a:rPr lang="de-DE" sz="1400" dirty="0">
                <a:solidFill>
                  <a:prstClr val="black"/>
                </a:solidFill>
              </a:rPr>
              <a:t>. Landtags. Sie ist </a:t>
            </a:r>
            <a:r>
              <a:rPr lang="de-DE" sz="1400" dirty="0" smtClean="0">
                <a:solidFill>
                  <a:prstClr val="black"/>
                </a:solidFill>
              </a:rPr>
              <a:t>Geschäftsführerin </a:t>
            </a:r>
            <a:r>
              <a:rPr lang="de-DE" sz="1400" dirty="0">
                <a:solidFill>
                  <a:prstClr val="black"/>
                </a:solidFill>
              </a:rPr>
              <a:t>des Wendland-Instituts für berufliche Bildung &amp; Kommunikation (W-IBKO) und Dolmetscherin für Persische Sprache.</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49" y="1924048"/>
            <a:ext cx="2286001" cy="1825625"/>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743" y="4358915"/>
            <a:ext cx="2242207" cy="1852935"/>
          </a:xfrm>
          <a:prstGeom prst="rect">
            <a:avLst/>
          </a:prstGeom>
        </p:spPr>
      </p:pic>
    </p:spTree>
    <p:extLst>
      <p:ext uri="{BB962C8B-B14F-4D97-AF65-F5344CB8AC3E}">
        <p14:creationId xmlns:p14="http://schemas.microsoft.com/office/powerpoint/2010/main" val="2912877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48</a:t>
            </a:fld>
            <a:endParaRPr lang="de-DE"/>
          </a:p>
        </p:txBody>
      </p:sp>
      <p:sp>
        <p:nvSpPr>
          <p:cNvPr id="5" name="Textfeld 4"/>
          <p:cNvSpPr txBox="1"/>
          <p:nvPr/>
        </p:nvSpPr>
        <p:spPr>
          <a:xfrm>
            <a:off x="628650" y="0"/>
            <a:ext cx="5286375" cy="1508105"/>
          </a:xfrm>
          <a:prstGeom prst="rect">
            <a:avLst/>
          </a:prstGeom>
          <a:noFill/>
        </p:spPr>
        <p:txBody>
          <a:bodyPr wrap="square" rtlCol="0">
            <a:spAutoFit/>
          </a:bodyPr>
          <a:lstStyle/>
          <a:p>
            <a:r>
              <a:rPr lang="de-DE" sz="3600" b="1" dirty="0"/>
              <a:t>4</a:t>
            </a:r>
            <a:r>
              <a:rPr lang="de-DE" sz="3600" b="1" dirty="0" smtClean="0"/>
              <a:t>. Die Dozenten</a:t>
            </a:r>
          </a:p>
          <a:p>
            <a:r>
              <a:rPr lang="de-DE" sz="2800" dirty="0"/>
              <a:t>4</a:t>
            </a:r>
            <a:r>
              <a:rPr lang="de-DE" sz="2800" dirty="0" smtClean="0"/>
              <a:t>.3 Team Integration in Staat und Unternehmen</a:t>
            </a:r>
            <a:endParaRPr lang="de-DE" sz="2800" dirty="0"/>
          </a:p>
        </p:txBody>
      </p:sp>
      <p:sp>
        <p:nvSpPr>
          <p:cNvPr id="6" name="Textfeld 5"/>
          <p:cNvSpPr txBox="1"/>
          <p:nvPr/>
        </p:nvSpPr>
        <p:spPr>
          <a:xfrm>
            <a:off x="628651" y="1924049"/>
            <a:ext cx="5981699" cy="3354765"/>
          </a:xfrm>
          <a:prstGeom prst="rect">
            <a:avLst/>
          </a:prstGeom>
          <a:noFill/>
        </p:spPr>
        <p:txBody>
          <a:bodyPr wrap="square" rtlCol="0">
            <a:spAutoFit/>
          </a:bodyPr>
          <a:lstStyle/>
          <a:p>
            <a:r>
              <a:rPr lang="de-DE" b="1" dirty="0" smtClean="0"/>
              <a:t>Dr. Anne-Kathrin Auer</a:t>
            </a:r>
          </a:p>
          <a:p>
            <a:pPr algn="just"/>
            <a:r>
              <a:rPr lang="de-DE" sz="1400" dirty="0" smtClean="0"/>
              <a:t>Sie ist </a:t>
            </a:r>
            <a:r>
              <a:rPr lang="de-DE" sz="1400" dirty="0"/>
              <a:t>seit mehreren Jahren in der Personalarbeit von KMU tätig. Bevor sie als Personalleiterin bei einem </a:t>
            </a:r>
            <a:r>
              <a:rPr lang="de-DE" sz="1400" dirty="0" smtClean="0"/>
              <a:t>Automobilzulieferer </a:t>
            </a:r>
            <a:r>
              <a:rPr lang="de-DE" sz="1400" dirty="0"/>
              <a:t>arbeitet, ist sie jetzt bei der Firma </a:t>
            </a:r>
            <a:r>
              <a:rPr lang="de-DE" sz="1400" dirty="0" err="1"/>
              <a:t>Werkhaus</a:t>
            </a:r>
            <a:r>
              <a:rPr lang="de-DE" sz="1400" dirty="0"/>
              <a:t> GmbH in der Lüneburger Heide beschäftigt. Frau Auer promovierte in der Psychologie über das Thema Personalauswahl und legte dabei ihren Schwerpunkt auf die Frage, wie Personalentscheidungen zustande kommen. </a:t>
            </a:r>
            <a:endParaRPr lang="de-DE" dirty="0"/>
          </a:p>
          <a:p>
            <a:pPr marL="285750" indent="-285750">
              <a:buFont typeface="Arial" panose="020B0604020202020204" pitchFamily="34" charset="0"/>
              <a:buChar char="•"/>
            </a:pPr>
            <a:endParaRPr lang="de-DE" dirty="0"/>
          </a:p>
          <a:p>
            <a:r>
              <a:rPr lang="de-DE" b="1" dirty="0" smtClean="0"/>
              <a:t>Joachim Delekat</a:t>
            </a:r>
          </a:p>
          <a:p>
            <a:pPr lvl="0" algn="just"/>
            <a:r>
              <a:rPr lang="de-DE" sz="1400" dirty="0">
                <a:solidFill>
                  <a:prstClr val="black"/>
                </a:solidFill>
              </a:rPr>
              <a:t>Er ist Personalberater und Dozent für Arbeits-, Beamten-, und Staatsrecht in der Metropolregion Hamburg und in Hannover. Er ist zudem Ratsherr in Uelzen und Mitglied in zwei Aufsichtsräten sowie Mitglied der Unabhängigen Wählergemeinschaft (UWG) in Uelzen.</a:t>
            </a:r>
          </a:p>
          <a:p>
            <a:endParaRPr lang="de-DE" dirty="0"/>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r="2232"/>
          <a:stretch/>
        </p:blipFill>
        <p:spPr>
          <a:xfrm>
            <a:off x="6610350" y="1933151"/>
            <a:ext cx="2133599" cy="1857994"/>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t="5806" b="34927"/>
          <a:stretch/>
        </p:blipFill>
        <p:spPr>
          <a:xfrm>
            <a:off x="6610350" y="4087119"/>
            <a:ext cx="2133599" cy="1895476"/>
          </a:xfrm>
          <a:prstGeom prst="rect">
            <a:avLst/>
          </a:prstGeom>
        </p:spPr>
      </p:pic>
    </p:spTree>
    <p:extLst>
      <p:ext uri="{BB962C8B-B14F-4D97-AF65-F5344CB8AC3E}">
        <p14:creationId xmlns:p14="http://schemas.microsoft.com/office/powerpoint/2010/main" val="4014276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49</a:t>
            </a:fld>
            <a:endParaRPr lang="de-DE"/>
          </a:p>
        </p:txBody>
      </p:sp>
      <p:sp>
        <p:nvSpPr>
          <p:cNvPr id="5" name="Textfeld 4"/>
          <p:cNvSpPr txBox="1"/>
          <p:nvPr/>
        </p:nvSpPr>
        <p:spPr>
          <a:xfrm>
            <a:off x="628650" y="0"/>
            <a:ext cx="5286375" cy="1508105"/>
          </a:xfrm>
          <a:prstGeom prst="rect">
            <a:avLst/>
          </a:prstGeom>
          <a:noFill/>
        </p:spPr>
        <p:txBody>
          <a:bodyPr wrap="square" rtlCol="0">
            <a:spAutoFit/>
          </a:bodyPr>
          <a:lstStyle/>
          <a:p>
            <a:r>
              <a:rPr lang="de-DE" sz="3600" b="1" dirty="0"/>
              <a:t>4</a:t>
            </a:r>
            <a:r>
              <a:rPr lang="de-DE" sz="3600" b="1" dirty="0" smtClean="0"/>
              <a:t>. Die Dozenten</a:t>
            </a:r>
          </a:p>
          <a:p>
            <a:r>
              <a:rPr lang="de-DE" sz="2800" dirty="0"/>
              <a:t>4</a:t>
            </a:r>
            <a:r>
              <a:rPr lang="de-DE" sz="2800" dirty="0" smtClean="0"/>
              <a:t>.3 Team Integration in die Gesellschaft</a:t>
            </a:r>
            <a:endParaRPr lang="de-DE" sz="2800" dirty="0"/>
          </a:p>
        </p:txBody>
      </p:sp>
      <p:sp>
        <p:nvSpPr>
          <p:cNvPr id="6" name="Textfeld 5"/>
          <p:cNvSpPr txBox="1"/>
          <p:nvPr/>
        </p:nvSpPr>
        <p:spPr>
          <a:xfrm>
            <a:off x="628651" y="1924049"/>
            <a:ext cx="6232894" cy="4154984"/>
          </a:xfrm>
          <a:prstGeom prst="rect">
            <a:avLst/>
          </a:prstGeom>
          <a:noFill/>
        </p:spPr>
        <p:txBody>
          <a:bodyPr wrap="square" rtlCol="0">
            <a:spAutoFit/>
          </a:bodyPr>
          <a:lstStyle/>
          <a:p>
            <a:r>
              <a:rPr lang="de-DE" b="1" dirty="0" smtClean="0"/>
              <a:t>Katrin </a:t>
            </a:r>
            <a:r>
              <a:rPr lang="de-DE" b="1" dirty="0" err="1" smtClean="0"/>
              <a:t>Gildner</a:t>
            </a:r>
            <a:endParaRPr lang="de-DE" dirty="0" smtClean="0"/>
          </a:p>
          <a:p>
            <a:pPr algn="just"/>
            <a:r>
              <a:rPr lang="en-US" sz="1400" dirty="0" err="1" smtClean="0"/>
              <a:t>Sie</a:t>
            </a:r>
            <a:r>
              <a:rPr lang="en-US" sz="1400" dirty="0"/>
              <a:t> </a:t>
            </a:r>
            <a:r>
              <a:rPr lang="de-DE" sz="1400" dirty="0" smtClean="0"/>
              <a:t>hat an der Universität Heidelberg Germanistik im Kulturvergleich studiert und Unterrichtserfahrung als Deutschdozentin in verschiedenen Lehr- und Lernsettings gesammelt. Seit Anfang 2015 beschäftigt sich mit der Sprachförderung von Flüchtlingen durch Ehrenamtliche und der Qualifizierung letzterer. </a:t>
            </a:r>
          </a:p>
          <a:p>
            <a:pPr algn="just"/>
            <a:r>
              <a:rPr lang="de-DE" sz="1400" dirty="0" smtClean="0"/>
              <a:t>Ihre Erfahrungen zur Sprachförderung von Flüchtlingen gibt sie in Workshops und ihrem Blog Sprache ist Integration weiter, den sie parallel zum Masterstudium (Medienwissenschaft) schreibt.</a:t>
            </a:r>
          </a:p>
          <a:p>
            <a:pPr algn="just"/>
            <a:endParaRPr lang="de-DE" dirty="0" smtClean="0"/>
          </a:p>
          <a:p>
            <a:r>
              <a:rPr lang="de-DE" b="1" dirty="0" smtClean="0"/>
              <a:t>Bachir </a:t>
            </a:r>
            <a:r>
              <a:rPr lang="de-DE" b="1" dirty="0" err="1" smtClean="0"/>
              <a:t>Yzidi</a:t>
            </a:r>
            <a:endParaRPr lang="de-DE" b="1" dirty="0" smtClean="0"/>
          </a:p>
          <a:p>
            <a:pPr algn="just"/>
            <a:r>
              <a:rPr lang="de-DE" sz="1400" dirty="0"/>
              <a:t>Er hat im Landkreis Uelzen und </a:t>
            </a:r>
            <a:r>
              <a:rPr lang="de-DE" sz="1400" dirty="0" smtClean="0"/>
              <a:t>in </a:t>
            </a:r>
            <a:r>
              <a:rPr lang="de-DE" sz="1400" dirty="0"/>
              <a:t>Hamburg zahlreiche </a:t>
            </a:r>
            <a:r>
              <a:rPr lang="de-DE" sz="1400" dirty="0" smtClean="0"/>
              <a:t>Flüchtlingshelferprojekte </a:t>
            </a:r>
            <a:r>
              <a:rPr lang="de-DE" sz="1400" dirty="0"/>
              <a:t>initiiert und begleitet. Er studierte an der Universität Oran in Algerien Handelswissenschaften und in Hamburg Sozialwissenschaften mit den </a:t>
            </a:r>
            <a:r>
              <a:rPr lang="de-DE" sz="1400" dirty="0" smtClean="0"/>
              <a:t>Schwer-punkten </a:t>
            </a:r>
            <a:r>
              <a:rPr lang="de-DE" sz="1400" dirty="0"/>
              <a:t>Soziologie, Recht, VWL und BWL</a:t>
            </a:r>
            <a:r>
              <a:rPr lang="de-DE" sz="1400" dirty="0" smtClean="0"/>
              <a:t>.</a:t>
            </a:r>
            <a:r>
              <a:rPr lang="de-DE" sz="1400" dirty="0"/>
              <a:t> </a:t>
            </a:r>
            <a:r>
              <a:rPr lang="de-DE" sz="1400" dirty="0" smtClean="0"/>
              <a:t> Er lehrte an einer französischen Privatschule im </a:t>
            </a:r>
            <a:r>
              <a:rPr lang="de-DE" sz="1400" dirty="0"/>
              <a:t>Libanon </a:t>
            </a:r>
            <a:r>
              <a:rPr lang="de-DE" sz="1400" dirty="0" smtClean="0"/>
              <a:t>Pädagogik</a:t>
            </a:r>
            <a:r>
              <a:rPr lang="de-DE" sz="1400" dirty="0"/>
              <a:t>, </a:t>
            </a:r>
            <a:r>
              <a:rPr lang="de-DE" sz="1400" dirty="0" smtClean="0"/>
              <a:t>Mathematik</a:t>
            </a:r>
            <a:r>
              <a:rPr lang="de-DE" sz="1400" dirty="0"/>
              <a:t>, </a:t>
            </a:r>
            <a:r>
              <a:rPr lang="de-DE" sz="1400" dirty="0" smtClean="0"/>
              <a:t>Informatik </a:t>
            </a:r>
            <a:r>
              <a:rPr lang="de-DE" sz="1400" dirty="0"/>
              <a:t>und Französisch. </a:t>
            </a:r>
            <a:r>
              <a:rPr lang="de-DE" sz="1400" dirty="0" smtClean="0"/>
              <a:t>In Deutschland arbeitete er bei verschiedenen Unternehmen wie die Deutsche Post AG, Union Investment,  der </a:t>
            </a:r>
            <a:r>
              <a:rPr lang="de-DE" sz="1400" dirty="0" err="1" smtClean="0"/>
              <a:t>Dodenhof</a:t>
            </a:r>
            <a:r>
              <a:rPr lang="de-DE" sz="1400" dirty="0" smtClean="0"/>
              <a:t> GmbH und der </a:t>
            </a:r>
            <a:r>
              <a:rPr lang="de-DE" sz="1400" dirty="0" err="1" smtClean="0"/>
              <a:t>Red</a:t>
            </a:r>
            <a:r>
              <a:rPr lang="de-DE" sz="1400" dirty="0" smtClean="0"/>
              <a:t> Kiwi GmbH in unterschiedlichen Leitungspositionen.</a:t>
            </a:r>
            <a:endParaRPr lang="de-DE" sz="14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545" y="4073192"/>
            <a:ext cx="2139278" cy="2169961"/>
          </a:xfrm>
          <a:prstGeom prst="rect">
            <a:avLst/>
          </a:prstGeom>
        </p:spPr>
      </p:pic>
      <p:pic>
        <p:nvPicPr>
          <p:cNvPr id="8" name="Grafik 7"/>
          <p:cNvPicPr>
            <a:picLocks noChangeAspect="1"/>
          </p:cNvPicPr>
          <p:nvPr/>
        </p:nvPicPr>
        <p:blipFill rotWithShape="1">
          <a:blip r:embed="rId4"/>
          <a:srcRect l="7746" r="14012"/>
          <a:stretch/>
        </p:blipFill>
        <p:spPr>
          <a:xfrm>
            <a:off x="6820234" y="1933151"/>
            <a:ext cx="2180589" cy="1857994"/>
          </a:xfrm>
          <a:prstGeom prst="rect">
            <a:avLst/>
          </a:prstGeom>
        </p:spPr>
      </p:pic>
    </p:spTree>
    <p:extLst>
      <p:ext uri="{BB962C8B-B14F-4D97-AF65-F5344CB8AC3E}">
        <p14:creationId xmlns:p14="http://schemas.microsoft.com/office/powerpoint/2010/main" val="182341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5</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1.2 Unsere Zertifikatslehrgänge</a:t>
            </a:r>
            <a:endParaRPr lang="de-DE" sz="2800" dirty="0"/>
          </a:p>
        </p:txBody>
      </p:sp>
      <p:sp>
        <p:nvSpPr>
          <p:cNvPr id="6" name="Textfeld 5"/>
          <p:cNvSpPr txBox="1"/>
          <p:nvPr/>
        </p:nvSpPr>
        <p:spPr>
          <a:xfrm>
            <a:off x="628650" y="1924049"/>
            <a:ext cx="8413749" cy="4247317"/>
          </a:xfrm>
          <a:prstGeom prst="rect">
            <a:avLst/>
          </a:prstGeom>
          <a:noFill/>
        </p:spPr>
        <p:txBody>
          <a:bodyPr wrap="square" rtlCol="0">
            <a:spAutoFit/>
          </a:bodyPr>
          <a:lstStyle/>
          <a:p>
            <a:r>
              <a:rPr lang="de-DE" b="1" dirty="0"/>
              <a:t>Zertifikatslehrgänge</a:t>
            </a:r>
            <a:r>
              <a:rPr lang="de-DE" dirty="0"/>
              <a:t> </a:t>
            </a:r>
            <a:r>
              <a:rPr lang="de-DE" b="1" dirty="0" smtClean="0"/>
              <a:t>„Interkulturelle Integration“</a:t>
            </a:r>
          </a:p>
          <a:p>
            <a:endParaRPr lang="de-DE" dirty="0" smtClean="0"/>
          </a:p>
          <a:p>
            <a:pPr marL="285750" indent="-285750">
              <a:buFont typeface="Arial" panose="020B0604020202020204" pitchFamily="34" charset="0"/>
              <a:buChar char="•"/>
            </a:pPr>
            <a:r>
              <a:rPr lang="de-DE" dirty="0" smtClean="0"/>
              <a:t>Zertifikat </a:t>
            </a:r>
            <a:r>
              <a:rPr lang="de-DE" dirty="0"/>
              <a:t>Interkulturelle </a:t>
            </a:r>
            <a:r>
              <a:rPr lang="de-DE" dirty="0" smtClean="0"/>
              <a:t>Integration in der Wissenschaft (Dr. Noémie </a:t>
            </a:r>
            <a:r>
              <a:rPr lang="de-DE" dirty="0" err="1" smtClean="0"/>
              <a:t>Hermeking</a:t>
            </a:r>
            <a:r>
              <a:rPr lang="de-DE" dirty="0" smtClean="0"/>
              <a:t>)</a:t>
            </a:r>
          </a:p>
          <a:p>
            <a:pPr marL="285750" indent="-285750">
              <a:buFont typeface="Arial" panose="020B0604020202020204" pitchFamily="34" charset="0"/>
              <a:buChar char="•"/>
            </a:pPr>
            <a:r>
              <a:rPr lang="de-DE" dirty="0"/>
              <a:t>Zertifikat Interkulturelle Integration für Akteure in der Flüchtlingshilfe </a:t>
            </a:r>
            <a:r>
              <a:rPr lang="de-DE" dirty="0" smtClean="0"/>
              <a:t>(Dr. Anne-Kathrin Auer &amp; Bachir </a:t>
            </a:r>
            <a:r>
              <a:rPr lang="de-DE" dirty="0" err="1"/>
              <a:t>Yzidi</a:t>
            </a:r>
            <a:r>
              <a:rPr lang="de-DE" dirty="0"/>
              <a:t>)</a:t>
            </a:r>
          </a:p>
          <a:p>
            <a:pPr marL="285750" indent="-285750">
              <a:buFont typeface="Arial" panose="020B0604020202020204" pitchFamily="34" charset="0"/>
              <a:buChar char="•"/>
            </a:pPr>
            <a:r>
              <a:rPr lang="de-DE" dirty="0" smtClean="0"/>
              <a:t>Zertifikat </a:t>
            </a:r>
            <a:r>
              <a:rPr lang="de-DE" dirty="0"/>
              <a:t>Interkulturelle Integration in der Sprachförderung (Katrin </a:t>
            </a:r>
            <a:r>
              <a:rPr lang="de-DE" dirty="0" err="1"/>
              <a:t>Gildner</a:t>
            </a:r>
            <a:r>
              <a:rPr lang="de-DE" dirty="0"/>
              <a:t>)</a:t>
            </a:r>
          </a:p>
          <a:p>
            <a:pPr marL="285750" indent="-285750">
              <a:buFont typeface="Arial" panose="020B0604020202020204" pitchFamily="34" charset="0"/>
              <a:buChar char="•"/>
            </a:pPr>
            <a:r>
              <a:rPr lang="de-DE" dirty="0"/>
              <a:t>Zertifikat Interkulturelle Integration in internationales Unternehmen </a:t>
            </a:r>
            <a:r>
              <a:rPr lang="de-DE" dirty="0" smtClean="0"/>
              <a:t>(Prof. Markus Launer &amp; Pari </a:t>
            </a:r>
            <a:r>
              <a:rPr lang="de-DE" dirty="0"/>
              <a:t>Niemann)</a:t>
            </a:r>
          </a:p>
          <a:p>
            <a:pPr marL="285750" indent="-285750">
              <a:buFont typeface="Arial" panose="020B0604020202020204" pitchFamily="34" charset="0"/>
              <a:buChar char="•"/>
            </a:pPr>
            <a:r>
              <a:rPr lang="de-DE" dirty="0" smtClean="0"/>
              <a:t>Schülerzertifikat </a:t>
            </a:r>
            <a:r>
              <a:rPr lang="de-DE" dirty="0"/>
              <a:t>Interkulturelle Integration </a:t>
            </a:r>
            <a:r>
              <a:rPr lang="de-DE" dirty="0" smtClean="0"/>
              <a:t>in </a:t>
            </a:r>
            <a:r>
              <a:rPr lang="de-DE" dirty="0"/>
              <a:t>der BWL (Joachim </a:t>
            </a:r>
            <a:r>
              <a:rPr lang="de-DE" dirty="0" smtClean="0"/>
              <a:t>Delekat)</a:t>
            </a:r>
          </a:p>
          <a:p>
            <a:endParaRPr lang="de-DE" dirty="0" smtClean="0"/>
          </a:p>
          <a:p>
            <a:r>
              <a:rPr lang="de-DE" b="1" dirty="0" smtClean="0"/>
              <a:t>Geplant</a:t>
            </a:r>
          </a:p>
          <a:p>
            <a:pPr marL="285750" indent="-285750">
              <a:buFont typeface="Arial" panose="020B0604020202020204" pitchFamily="34" charset="0"/>
              <a:buChar char="•"/>
            </a:pPr>
            <a:r>
              <a:rPr lang="de-DE" dirty="0" smtClean="0"/>
              <a:t>Zertifikat </a:t>
            </a:r>
            <a:r>
              <a:rPr lang="de-DE" dirty="0"/>
              <a:t>Interkulturelle Integration für die Gastronomie (Alexander von </a:t>
            </a:r>
            <a:r>
              <a:rPr lang="de-DE" dirty="0" err="1"/>
              <a:t>Gültlingen</a:t>
            </a:r>
            <a:r>
              <a:rPr lang="de-DE" dirty="0"/>
              <a:t>)</a:t>
            </a:r>
          </a:p>
          <a:p>
            <a:pPr marL="285750" indent="-285750">
              <a:buFont typeface="Arial" panose="020B0604020202020204" pitchFamily="34" charset="0"/>
              <a:buChar char="•"/>
            </a:pPr>
            <a:r>
              <a:rPr lang="de-DE" dirty="0"/>
              <a:t>Zertifikat Interkulturelle Integration in der IT (Verw.-Prof. Christian Weber)</a:t>
            </a:r>
          </a:p>
          <a:p>
            <a:pPr marL="285750" indent="-285750">
              <a:buFont typeface="Arial" panose="020B0604020202020204" pitchFamily="34" charset="0"/>
              <a:buChar char="•"/>
            </a:pPr>
            <a:r>
              <a:rPr lang="de-DE" dirty="0" smtClean="0"/>
              <a:t>Weitere Zertifikatslehrgänge individuell möglich (fragen Sie Frau Dr. Auer)</a:t>
            </a: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402445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6</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Pressearbeit im Sommersemester 2016</a:t>
            </a:r>
          </a:p>
          <a:p>
            <a:endParaRPr lang="de-DE" dirty="0"/>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t="5712" b="12249"/>
          <a:stretch/>
        </p:blipFill>
        <p:spPr>
          <a:xfrm>
            <a:off x="3028950" y="3705225"/>
            <a:ext cx="5829301" cy="274320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67370">
            <a:off x="194748" y="2519459"/>
            <a:ext cx="4908065" cy="1826891"/>
          </a:xfrm>
          <a:prstGeom prst="rect">
            <a:avLst/>
          </a:prstGeom>
        </p:spPr>
      </p:pic>
    </p:spTree>
    <p:extLst>
      <p:ext uri="{BB962C8B-B14F-4D97-AF65-F5344CB8AC3E}">
        <p14:creationId xmlns:p14="http://schemas.microsoft.com/office/powerpoint/2010/main" val="58074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7</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2000" b="1" dirty="0">
              <a:solidFill>
                <a:srgbClr val="FF0000"/>
              </a:solidFill>
            </a:endParaRPr>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Pressearbeit im Sommersemester 2016</a:t>
            </a:r>
          </a:p>
          <a:p>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443" y="1809750"/>
            <a:ext cx="3122907" cy="4546601"/>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38" y="2466975"/>
            <a:ext cx="4690705" cy="3889376"/>
          </a:xfrm>
          <a:prstGeom prst="rect">
            <a:avLst/>
          </a:prstGeom>
        </p:spPr>
      </p:pic>
    </p:spTree>
    <p:extLst>
      <p:ext uri="{BB962C8B-B14F-4D97-AF65-F5344CB8AC3E}">
        <p14:creationId xmlns:p14="http://schemas.microsoft.com/office/powerpoint/2010/main" val="402811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8</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Pressearbeit im Sommersemester 2016</a:t>
            </a:r>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564" y="1663461"/>
            <a:ext cx="3577936" cy="4760643"/>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2358857"/>
            <a:ext cx="3381375" cy="4065248"/>
          </a:xfrm>
          <a:prstGeom prst="rect">
            <a:avLst/>
          </a:prstGeom>
        </p:spPr>
      </p:pic>
    </p:spTree>
    <p:extLst>
      <p:ext uri="{BB962C8B-B14F-4D97-AF65-F5344CB8AC3E}">
        <p14:creationId xmlns:p14="http://schemas.microsoft.com/office/powerpoint/2010/main" val="4253938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25.07.2016</a:t>
            </a:r>
            <a:endParaRPr lang="de-DE"/>
          </a:p>
        </p:txBody>
      </p:sp>
      <p:sp>
        <p:nvSpPr>
          <p:cNvPr id="3" name="Fußzeilenplatzhalter 2"/>
          <p:cNvSpPr>
            <a:spLocks noGrp="1"/>
          </p:cNvSpPr>
          <p:nvPr>
            <p:ph type="ftr" sz="quarter" idx="11"/>
          </p:nvPr>
        </p:nvSpPr>
        <p:spPr/>
        <p:txBody>
          <a:bodyPr/>
          <a:lstStyle/>
          <a:p>
            <a:r>
              <a:rPr lang="de-DE" smtClean="0"/>
              <a:t>Weiterbildungsprogramm Interkulturelle Integration</a:t>
            </a:r>
            <a:endParaRPr lang="de-DE" dirty="0"/>
          </a:p>
        </p:txBody>
      </p:sp>
      <p:sp>
        <p:nvSpPr>
          <p:cNvPr id="4" name="Foliennummernplatzhalter 3"/>
          <p:cNvSpPr>
            <a:spLocks noGrp="1"/>
          </p:cNvSpPr>
          <p:nvPr>
            <p:ph type="sldNum" sz="quarter" idx="12"/>
          </p:nvPr>
        </p:nvSpPr>
        <p:spPr/>
        <p:txBody>
          <a:bodyPr/>
          <a:lstStyle/>
          <a:p>
            <a:fld id="{CEDC3FE0-994B-4A0C-806B-62ABC3857A4C}" type="slidenum">
              <a:rPr lang="de-DE" smtClean="0"/>
              <a:t>9</a:t>
            </a:fld>
            <a:endParaRPr lang="de-DE"/>
          </a:p>
        </p:txBody>
      </p:sp>
      <p:sp>
        <p:nvSpPr>
          <p:cNvPr id="5" name="Textfeld 4"/>
          <p:cNvSpPr txBox="1"/>
          <p:nvPr/>
        </p:nvSpPr>
        <p:spPr>
          <a:xfrm>
            <a:off x="628650" y="352425"/>
            <a:ext cx="5486400" cy="1077218"/>
          </a:xfrm>
          <a:prstGeom prst="rect">
            <a:avLst/>
          </a:prstGeom>
          <a:noFill/>
        </p:spPr>
        <p:txBody>
          <a:bodyPr wrap="square" rtlCol="0">
            <a:spAutoFit/>
          </a:bodyPr>
          <a:lstStyle/>
          <a:p>
            <a:r>
              <a:rPr lang="de-DE" sz="3600" b="1" dirty="0" smtClean="0"/>
              <a:t>1. </a:t>
            </a:r>
            <a:r>
              <a:rPr lang="de-DE" sz="3600" b="1" dirty="0">
                <a:solidFill>
                  <a:prstClr val="black"/>
                </a:solidFill>
              </a:rPr>
              <a:t>Unser Programm</a:t>
            </a:r>
            <a:endParaRPr lang="de-DE" sz="3600" b="1" dirty="0" smtClean="0"/>
          </a:p>
          <a:p>
            <a:r>
              <a:rPr lang="de-DE" sz="2800" dirty="0" smtClean="0"/>
              <a:t>1.3 Bericht Sommersemester 2016</a:t>
            </a:r>
            <a:endParaRPr lang="de-DE" sz="2800" dirty="0"/>
          </a:p>
        </p:txBody>
      </p:sp>
      <p:sp>
        <p:nvSpPr>
          <p:cNvPr id="6" name="Textfeld 5"/>
          <p:cNvSpPr txBox="1"/>
          <p:nvPr/>
        </p:nvSpPr>
        <p:spPr>
          <a:xfrm>
            <a:off x="628651" y="1924049"/>
            <a:ext cx="8229600" cy="646331"/>
          </a:xfrm>
          <a:prstGeom prst="rect">
            <a:avLst/>
          </a:prstGeom>
          <a:noFill/>
        </p:spPr>
        <p:txBody>
          <a:bodyPr wrap="square" rtlCol="0">
            <a:spAutoFit/>
          </a:bodyPr>
          <a:lstStyle/>
          <a:p>
            <a:r>
              <a:rPr lang="de-DE" b="1" dirty="0" smtClean="0"/>
              <a:t>Pressearbeit im Sommersemester 2016</a:t>
            </a:r>
          </a:p>
          <a:p>
            <a:endParaRPr lang="de-DE"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88" y="2247215"/>
            <a:ext cx="2308387" cy="410379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745" y="2225349"/>
            <a:ext cx="2402270" cy="4270701"/>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420" y="1882140"/>
            <a:ext cx="2565176" cy="4560313"/>
          </a:xfrm>
          <a:prstGeom prst="rect">
            <a:avLst/>
          </a:prstGeom>
        </p:spPr>
      </p:pic>
    </p:spTree>
    <p:extLst>
      <p:ext uri="{BB962C8B-B14F-4D97-AF65-F5344CB8AC3E}">
        <p14:creationId xmlns:p14="http://schemas.microsoft.com/office/powerpoint/2010/main" val="158999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3794</Words>
  <Application>Microsoft Office PowerPoint</Application>
  <PresentationFormat>Bildschirmpräsentation (4:3)</PresentationFormat>
  <Paragraphs>698</Paragraphs>
  <Slides>49</Slides>
  <Notes>48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49</vt:i4>
      </vt:variant>
    </vt:vector>
  </HeadingPairs>
  <TitlesOfParts>
    <vt:vector size="53"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ML</dc:creator>
  <cp:lastModifiedBy>Launer</cp:lastModifiedBy>
  <cp:revision>215</cp:revision>
  <cp:lastPrinted>2016-07-30T07:11:26Z</cp:lastPrinted>
  <dcterms:created xsi:type="dcterms:W3CDTF">2016-07-25T14:19:27Z</dcterms:created>
  <dcterms:modified xsi:type="dcterms:W3CDTF">2018-10-21T14:50:10Z</dcterms:modified>
</cp:coreProperties>
</file>